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24384000" cy="13716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Georgia" panose="02040502050405020303" pitchFamily="18"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Helvetica Neue Light" panose="020B0604020202020204" charset="0"/>
      <p:regular r:id="rId27"/>
      <p:bold r:id="rId28"/>
      <p:italic r:id="rId29"/>
      <p:boldItalic r:id="rId30"/>
    </p:embeddedFont>
    <p:embeddedFont>
      <p:font typeface="Karla" panose="020B0604020202020204" charset="0"/>
      <p:regular r:id="rId31"/>
      <p:bold r:id="rId32"/>
      <p:italic r:id="rId33"/>
      <p:boldItalic r:id="rId34"/>
    </p:embeddedFont>
    <p:embeddedFont>
      <p:font typeface="Lora" panose="020B0604020202020204" charset="0"/>
      <p:regular r:id="rId35"/>
      <p:bold r:id="rId36"/>
      <p:italic r:id="rId37"/>
      <p:boldItalic r:id="rId38"/>
    </p:embeddedFont>
    <p:embeddedFont>
      <p:font typeface="Montserrat"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F6C"/>
    <a:srgbClr val="071A23"/>
    <a:srgbClr val="F5F5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59" autoAdjust="0"/>
    <p:restoredTop sz="94635"/>
  </p:normalViewPr>
  <p:slideViewPr>
    <p:cSldViewPr snapToGrid="0" snapToObjects="1">
      <p:cViewPr>
        <p:scale>
          <a:sx n="40" d="100"/>
          <a:sy n="40" d="100"/>
        </p:scale>
        <p:origin x="84"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5" name="Google Shape;1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6" name="Google Shape;1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5" name="Google Shape;13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0" name="Google Shape;1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69" name="Google Shape;1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sic 1" type="tx">
  <p:cSld name="TITLE_AND_BODY">
    <p:spTree>
      <p:nvGrpSpPr>
        <p:cNvPr id="1" name="Shape 9"/>
        <p:cNvGrpSpPr/>
        <p:nvPr/>
      </p:nvGrpSpPr>
      <p:grpSpPr>
        <a:xfrm>
          <a:off x="0" y="0"/>
          <a:ext cx="0" cy="0"/>
          <a:chOff x="0" y="0"/>
          <a:chExt cx="0" cy="0"/>
        </a:xfrm>
      </p:grpSpPr>
      <p:cxnSp>
        <p:nvCxnSpPr>
          <p:cNvPr id="10" name="Google Shape;10;p2"/>
          <p:cNvCxnSpPr/>
          <p:nvPr/>
        </p:nvCxnSpPr>
        <p:spPr>
          <a:xfrm rot="10800000" flipH="1">
            <a:off x="15784580" y="1038125"/>
            <a:ext cx="1" cy="222251"/>
          </a:xfrm>
          <a:prstGeom prst="straightConnector1">
            <a:avLst/>
          </a:prstGeom>
          <a:noFill/>
          <a:ln w="25400" cap="flat" cmpd="sng">
            <a:solidFill>
              <a:srgbClr val="CFD1D3"/>
            </a:solidFill>
            <a:prstDash val="solid"/>
            <a:miter lim="400000"/>
            <a:headEnd type="none" w="sm" len="sm"/>
            <a:tailEnd type="none" w="sm" len="sm"/>
          </a:ln>
        </p:spPr>
      </p:cxnSp>
      <p:cxnSp>
        <p:nvCxnSpPr>
          <p:cNvPr id="11" name="Google Shape;11;p2"/>
          <p:cNvCxnSpPr/>
          <p:nvPr/>
        </p:nvCxnSpPr>
        <p:spPr>
          <a:xfrm rot="10800000" flipH="1">
            <a:off x="8618746" y="1038125"/>
            <a:ext cx="1" cy="222251"/>
          </a:xfrm>
          <a:prstGeom prst="straightConnector1">
            <a:avLst/>
          </a:prstGeom>
          <a:noFill/>
          <a:ln w="25400" cap="flat" cmpd="sng">
            <a:solidFill>
              <a:srgbClr val="CFD1D3"/>
            </a:solidFill>
            <a:prstDash val="solid"/>
            <a:miter lim="400000"/>
            <a:headEnd type="none" w="sm" len="sm"/>
            <a:tailEnd type="none" w="sm" len="sm"/>
          </a:ln>
        </p:spPr>
      </p:cxnSp>
      <p:sp>
        <p:nvSpPr>
          <p:cNvPr id="12" name="Google Shape;12;p2"/>
          <p:cNvSpPr txBox="1">
            <a:spLocks noGrp="1"/>
          </p:cNvSpPr>
          <p:nvPr>
            <p:ph type="title"/>
          </p:nvPr>
        </p:nvSpPr>
        <p:spPr>
          <a:xfrm>
            <a:off x="1439862" y="1371501"/>
            <a:ext cx="19005501" cy="5486499"/>
          </a:xfrm>
          <a:prstGeom prst="rect">
            <a:avLst/>
          </a:prstGeom>
          <a:noFill/>
          <a:ln>
            <a:noFill/>
          </a:ln>
        </p:spPr>
        <p:txBody>
          <a:bodyPr spcFirstLastPara="1" wrap="square" lIns="50800" tIns="50800" rIns="50800" bIns="50800" anchor="ctr" anchorCtr="0">
            <a:noAutofit/>
          </a:bodyPr>
          <a:lstStyle>
            <a:lvl1pPr lvl="0" algn="l">
              <a:lnSpc>
                <a:spcPct val="100000"/>
              </a:lnSpc>
              <a:spcBef>
                <a:spcPts val="0"/>
              </a:spcBef>
              <a:spcAft>
                <a:spcPts val="0"/>
              </a:spcAft>
              <a:buClr>
                <a:srgbClr val="1C1D21"/>
              </a:buClr>
              <a:buSzPts val="7000"/>
              <a:buFont typeface="Lora"/>
              <a:buNone/>
              <a:defRPr sz="7000">
                <a:solidFill>
                  <a:srgbClr val="1C1D21"/>
                </a:solidFill>
                <a:latin typeface="Lora"/>
                <a:ea typeface="Lora"/>
                <a:cs typeface="Lora"/>
                <a:sym typeface="Lor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 name="Google Shape;13;p2"/>
          <p:cNvSpPr txBox="1">
            <a:spLocks noGrp="1"/>
          </p:cNvSpPr>
          <p:nvPr>
            <p:ph type="body" idx="1"/>
          </p:nvPr>
        </p:nvSpPr>
        <p:spPr>
          <a:xfrm>
            <a:off x="1439862" y="6858000"/>
            <a:ext cx="19005501" cy="5480547"/>
          </a:xfrm>
          <a:prstGeom prst="rect">
            <a:avLst/>
          </a:prstGeom>
          <a:noFill/>
          <a:ln>
            <a:noFill/>
          </a:ln>
        </p:spPr>
        <p:txBody>
          <a:bodyPr spcFirstLastPara="1" wrap="square" lIns="50800" tIns="50800" rIns="50800" bIns="50800" anchor="t" anchorCtr="0">
            <a:noAutofit/>
          </a:bodyPr>
          <a:lstStyle>
            <a:lvl1pPr marL="457200" lvl="0" indent="-228600" algn="l">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1pPr>
            <a:lvl2pPr marL="914400" lvl="1" indent="-228600" algn="l">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2pPr>
            <a:lvl3pPr marL="1371600" lvl="2" indent="-228600" algn="l">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3pPr>
            <a:lvl4pPr marL="1828800" lvl="3" indent="-228600" algn="l">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4pPr>
            <a:lvl5pPr marL="2286000" lvl="4" indent="-228600" algn="l">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4" name="Google Shape;14;p2"/>
          <p:cNvSpPr txBox="1">
            <a:spLocks noGrp="1"/>
          </p:cNvSpPr>
          <p:nvPr>
            <p:ph type="sldNum" idx="12"/>
          </p:nvPr>
        </p:nvSpPr>
        <p:spPr>
          <a:xfrm>
            <a:off x="21334313" y="927000"/>
            <a:ext cx="570299" cy="444501"/>
          </a:xfrm>
          <a:prstGeom prst="rect">
            <a:avLst/>
          </a:prstGeom>
          <a:noFill/>
          <a:ln>
            <a:noFill/>
          </a:ln>
        </p:spPr>
        <p:txBody>
          <a:bodyPr spcFirstLastPara="1" wrap="square" lIns="50800" tIns="50800" rIns="50800" bIns="50800" anchor="t" anchorCtr="0">
            <a:noAutofit/>
          </a:bodyPr>
          <a:lstStyle>
            <a:lvl1pPr marL="0" marR="0" lvl="0"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sz="24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3" name="Google Shape;73;p11"/>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74" name="Google Shape;74;p1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75"/>
        <p:cNvGrpSpPr/>
        <p:nvPr/>
      </p:nvGrpSpPr>
      <p:grpSpPr>
        <a:xfrm>
          <a:off x="0" y="0"/>
          <a:ext cx="0" cy="0"/>
          <a:chOff x="0" y="0"/>
          <a:chExt cx="0" cy="0"/>
        </a:xfrm>
      </p:grpSpPr>
      <p:sp>
        <p:nvSpPr>
          <p:cNvPr id="76" name="Google Shape;76;p12"/>
          <p:cNvSpPr>
            <a:spLocks noGrp="1"/>
          </p:cNvSpPr>
          <p:nvPr>
            <p:ph type="pic" idx="2"/>
          </p:nvPr>
        </p:nvSpPr>
        <p:spPr>
          <a:xfrm>
            <a:off x="10960100" y="3149600"/>
            <a:ext cx="13944600" cy="9296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77" name="Google Shape;77;p12"/>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8" name="Google Shape;78;p12"/>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79" name="Google Shape;79;p1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0"/>
        <p:cNvGrpSpPr/>
        <p:nvPr/>
      </p:nvGrpSpPr>
      <p:grpSpPr>
        <a:xfrm>
          <a:off x="0" y="0"/>
          <a:ext cx="0" cy="0"/>
          <a:chOff x="0" y="0"/>
          <a:chExt cx="0" cy="0"/>
        </a:xfrm>
      </p:grpSpPr>
      <p:sp>
        <p:nvSpPr>
          <p:cNvPr id="81" name="Google Shape;81;p13"/>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82" name="Google Shape;82;p1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83"/>
        <p:cNvGrpSpPr/>
        <p:nvPr/>
      </p:nvGrpSpPr>
      <p:grpSpPr>
        <a:xfrm>
          <a:off x="0" y="0"/>
          <a:ext cx="0" cy="0"/>
          <a:chOff x="0" y="0"/>
          <a:chExt cx="0" cy="0"/>
        </a:xfrm>
      </p:grpSpPr>
      <p:sp>
        <p:nvSpPr>
          <p:cNvPr id="84" name="Google Shape;84;p14"/>
          <p:cNvSpPr>
            <a:spLocks noGrp="1"/>
          </p:cNvSpPr>
          <p:nvPr>
            <p:ph type="pic" idx="2"/>
          </p:nvPr>
        </p:nvSpPr>
        <p:spPr>
          <a:xfrm>
            <a:off x="15681341" y="7035800"/>
            <a:ext cx="8396678" cy="560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5" name="Google Shape;85;p14"/>
          <p:cNvSpPr>
            <a:spLocks noGrp="1"/>
          </p:cNvSpPr>
          <p:nvPr>
            <p:ph type="pic" idx="3"/>
          </p:nvPr>
        </p:nvSpPr>
        <p:spPr>
          <a:xfrm>
            <a:off x="15290800" y="1130300"/>
            <a:ext cx="8331200" cy="555413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6" name="Google Shape;86;p14"/>
          <p:cNvSpPr>
            <a:spLocks noGrp="1"/>
          </p:cNvSpPr>
          <p:nvPr>
            <p:ph type="pic" idx="4"/>
          </p:nvPr>
        </p:nvSpPr>
        <p:spPr>
          <a:xfrm>
            <a:off x="-304800" y="1130300"/>
            <a:ext cx="17202149"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7" name="Google Shape;87;p1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
        <p:cNvGrpSpPr/>
        <p:nvPr/>
      </p:nvGrpSpPr>
      <p:grpSpPr>
        <a:xfrm>
          <a:off x="0" y="0"/>
          <a:ext cx="0" cy="0"/>
          <a:chOff x="0" y="0"/>
          <a:chExt cx="0" cy="0"/>
        </a:xfrm>
      </p:grpSpPr>
      <p:sp>
        <p:nvSpPr>
          <p:cNvPr id="89" name="Google Shape;89;p15"/>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90" name="Google Shape;90;p15"/>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no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91" name="Google Shape;91;p1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92"/>
        <p:cNvGrpSpPr/>
        <p:nvPr/>
      </p:nvGrpSpPr>
      <p:grpSpPr>
        <a:xfrm>
          <a:off x="0" y="0"/>
          <a:ext cx="0" cy="0"/>
          <a:chOff x="0" y="0"/>
          <a:chExt cx="0" cy="0"/>
        </a:xfrm>
      </p:grpSpPr>
      <p:sp>
        <p:nvSpPr>
          <p:cNvPr id="93" name="Google Shape;93;p16"/>
          <p:cNvSpPr>
            <a:spLocks noGrp="1"/>
          </p:cNvSpPr>
          <p:nvPr>
            <p:ph type="pic" idx="2"/>
          </p:nvPr>
        </p:nvSpPr>
        <p:spPr>
          <a:xfrm>
            <a:off x="0" y="0"/>
            <a:ext cx="24384001" cy="162644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94" name="Google Shape;94;p1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5"/>
        <p:cNvGrpSpPr/>
        <p:nvPr/>
      </p:nvGrpSpPr>
      <p:grpSpPr>
        <a:xfrm>
          <a:off x="0" y="0"/>
          <a:ext cx="0" cy="0"/>
          <a:chOff x="0" y="0"/>
          <a:chExt cx="0" cy="0"/>
        </a:xfrm>
      </p:grpSpPr>
      <p:sp>
        <p:nvSpPr>
          <p:cNvPr id="96" name="Google Shape;96;p1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sic Invert 3 copy 5">
  <p:cSld name="*Basic Invert 3 copy 5">
    <p:bg>
      <p:bgPr>
        <a:solidFill>
          <a:srgbClr val="FEFDFD"/>
        </a:solidFill>
        <a:effectLst/>
      </p:bgPr>
    </p:bg>
    <p:spTree>
      <p:nvGrpSpPr>
        <p:cNvPr id="1" name="Shape 15"/>
        <p:cNvGrpSpPr/>
        <p:nvPr/>
      </p:nvGrpSpPr>
      <p:grpSpPr>
        <a:xfrm>
          <a:off x="0" y="0"/>
          <a:ext cx="0" cy="0"/>
          <a:chOff x="0" y="0"/>
          <a:chExt cx="0" cy="0"/>
        </a:xfrm>
      </p:grpSpPr>
      <p:sp>
        <p:nvSpPr>
          <p:cNvPr id="16" name="Google Shape;16;p3"/>
          <p:cNvSpPr/>
          <p:nvPr/>
        </p:nvSpPr>
        <p:spPr>
          <a:xfrm>
            <a:off x="21904611" y="927000"/>
            <a:ext cx="1017500" cy="444501"/>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FFFFFF"/>
              </a:buClr>
              <a:buSzPts val="2200"/>
              <a:buFont typeface="Montserrat"/>
              <a:buNone/>
            </a:pPr>
            <a:r>
              <a:rPr lang="en-US" sz="2200" b="1" i="0" u="none" strike="noStrike" cap="none">
                <a:solidFill>
                  <a:srgbClr val="FFFFFF"/>
                </a:solidFill>
                <a:latin typeface="Montserrat"/>
                <a:ea typeface="Montserrat"/>
                <a:cs typeface="Montserrat"/>
                <a:sym typeface="Montserrat"/>
              </a:rPr>
              <a:t>SLIDE</a:t>
            </a:r>
            <a:endParaRPr sz="1400" b="0" i="0" u="none" strike="noStrike" cap="none">
              <a:solidFill>
                <a:srgbClr val="000000"/>
              </a:solidFill>
              <a:latin typeface="Arial"/>
              <a:ea typeface="Arial"/>
              <a:cs typeface="Arial"/>
              <a:sym typeface="Arial"/>
            </a:endParaRPr>
          </a:p>
        </p:txBody>
      </p:sp>
      <p:cxnSp>
        <p:nvCxnSpPr>
          <p:cNvPr id="17" name="Google Shape;17;p3"/>
          <p:cNvCxnSpPr/>
          <p:nvPr/>
        </p:nvCxnSpPr>
        <p:spPr>
          <a:xfrm rot="10800000" flipH="1">
            <a:off x="21754839" y="1038125"/>
            <a:ext cx="1" cy="222251"/>
          </a:xfrm>
          <a:prstGeom prst="straightConnector1">
            <a:avLst/>
          </a:prstGeom>
          <a:noFill/>
          <a:ln w="25400" cap="flat" cmpd="sng">
            <a:solidFill>
              <a:srgbClr val="CFD1D3"/>
            </a:solidFill>
            <a:prstDash val="solid"/>
            <a:miter lim="400000"/>
            <a:headEnd type="none" w="sm" len="sm"/>
            <a:tailEnd type="none" w="sm" len="sm"/>
          </a:ln>
        </p:spPr>
      </p:cxnSp>
      <p:cxnSp>
        <p:nvCxnSpPr>
          <p:cNvPr id="18" name="Google Shape;18;p3"/>
          <p:cNvCxnSpPr/>
          <p:nvPr/>
        </p:nvCxnSpPr>
        <p:spPr>
          <a:xfrm rot="10800000" flipH="1">
            <a:off x="14589006" y="1038125"/>
            <a:ext cx="1" cy="222251"/>
          </a:xfrm>
          <a:prstGeom prst="straightConnector1">
            <a:avLst/>
          </a:prstGeom>
          <a:noFill/>
          <a:ln w="25400" cap="flat" cmpd="sng">
            <a:solidFill>
              <a:srgbClr val="CFD1D3"/>
            </a:solidFill>
            <a:prstDash val="solid"/>
            <a:miter lim="400000"/>
            <a:headEnd type="none" w="sm" len="sm"/>
            <a:tailEnd type="none" w="sm" len="sm"/>
          </a:ln>
        </p:spPr>
      </p:cxnSp>
      <p:sp>
        <p:nvSpPr>
          <p:cNvPr id="19" name="Google Shape;19;p3"/>
          <p:cNvSpPr>
            <a:spLocks noGrp="1"/>
          </p:cNvSpPr>
          <p:nvPr>
            <p:ph type="pic" idx="2"/>
          </p:nvPr>
        </p:nvSpPr>
        <p:spPr>
          <a:xfrm>
            <a:off x="-4187738" y="0"/>
            <a:ext cx="20563720"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3"/>
          <p:cNvSpPr txBox="1">
            <a:spLocks noGrp="1"/>
          </p:cNvSpPr>
          <p:nvPr>
            <p:ph type="title"/>
          </p:nvPr>
        </p:nvSpPr>
        <p:spPr>
          <a:xfrm>
            <a:off x="13408838" y="1371500"/>
            <a:ext cx="9513274" cy="54865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5500"/>
              <a:buFont typeface="Lora"/>
              <a:buNone/>
              <a:defRPr sz="5500">
                <a:latin typeface="Lora"/>
                <a:ea typeface="Lora"/>
                <a:cs typeface="Lora"/>
                <a:sym typeface="Lor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3"/>
          <p:cNvSpPr txBox="1">
            <a:spLocks noGrp="1"/>
          </p:cNvSpPr>
          <p:nvPr>
            <p:ph type="body" idx="1"/>
          </p:nvPr>
        </p:nvSpPr>
        <p:spPr>
          <a:xfrm>
            <a:off x="13408838" y="6858000"/>
            <a:ext cx="9513273" cy="5480547"/>
          </a:xfrm>
          <a:prstGeom prst="rect">
            <a:avLst/>
          </a:prstGeom>
          <a:noFill/>
          <a:ln>
            <a:noFill/>
          </a:ln>
        </p:spPr>
        <p:txBody>
          <a:bodyPr spcFirstLastPara="1" wrap="square" lIns="50800" tIns="50800" rIns="50800" bIns="50800" anchor="t" anchorCtr="0">
            <a:noAutofit/>
          </a:bodyPr>
          <a:lstStyle>
            <a:lvl1pPr marL="457200" lvl="0" indent="-228600" algn="ctr">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1pPr>
            <a:lvl2pPr marL="914400" lvl="1" indent="-228600" algn="ctr">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2pPr>
            <a:lvl3pPr marL="1371600" lvl="2" indent="-228600" algn="ctr">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3pPr>
            <a:lvl4pPr marL="1828800" lvl="3" indent="-228600" algn="ctr">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4pPr>
            <a:lvl5pPr marL="2286000" lvl="4" indent="-228600" algn="ctr">
              <a:lnSpc>
                <a:spcPct val="150000"/>
              </a:lnSpc>
              <a:spcBef>
                <a:spcPts val="0"/>
              </a:spcBef>
              <a:spcAft>
                <a:spcPts val="0"/>
              </a:spcAft>
              <a:buClr>
                <a:srgbClr val="4E5461"/>
              </a:buClr>
              <a:buSzPts val="2600"/>
              <a:buFont typeface="Karla"/>
              <a:buNone/>
              <a:defRPr sz="2600">
                <a:solidFill>
                  <a:srgbClr val="4E5461"/>
                </a:solidFill>
                <a:latin typeface="Karla"/>
                <a:ea typeface="Karla"/>
                <a:cs typeface="Karla"/>
                <a:sym typeface="Karla"/>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3"/>
          <p:cNvSpPr txBox="1">
            <a:spLocks noGrp="1"/>
          </p:cNvSpPr>
          <p:nvPr>
            <p:ph type="sldNum" idx="12"/>
          </p:nvPr>
        </p:nvSpPr>
        <p:spPr>
          <a:xfrm>
            <a:off x="17453331" y="12338546"/>
            <a:ext cx="419686" cy="444501"/>
          </a:xfrm>
          <a:prstGeom prst="rect">
            <a:avLst/>
          </a:prstGeom>
          <a:noFill/>
          <a:ln>
            <a:noFill/>
          </a:ln>
        </p:spPr>
        <p:txBody>
          <a:bodyPr spcFirstLastPara="1" wrap="square" lIns="50800" tIns="50800" rIns="50800" bIns="50800" anchor="t" anchorCtr="0">
            <a:noAutofit/>
          </a:bodyPr>
          <a:lstStyle>
            <a:lvl1pPr marL="0" marR="0" lvl="0"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sz="24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ortfolio Masonry Grey">
  <p:cSld name="Portfolio Masonry Grey">
    <p:bg>
      <p:bgPr>
        <a:solidFill>
          <a:srgbClr val="EAEAEA"/>
        </a:solidFill>
        <a:effectLst/>
      </p:bgPr>
    </p:bg>
    <p:spTree>
      <p:nvGrpSpPr>
        <p:cNvPr id="1" name="Shape 23"/>
        <p:cNvGrpSpPr/>
        <p:nvPr/>
      </p:nvGrpSpPr>
      <p:grpSpPr>
        <a:xfrm>
          <a:off x="0" y="0"/>
          <a:ext cx="0" cy="0"/>
          <a:chOff x="0" y="0"/>
          <a:chExt cx="0" cy="0"/>
        </a:xfrm>
      </p:grpSpPr>
      <p:sp>
        <p:nvSpPr>
          <p:cNvPr id="24" name="Google Shape;24;p4"/>
          <p:cNvSpPr/>
          <p:nvPr/>
        </p:nvSpPr>
        <p:spPr>
          <a:xfrm>
            <a:off x="1575595" y="1558479"/>
            <a:ext cx="21226111" cy="1059174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25" name="Google Shape;25;p4"/>
          <p:cNvSpPr/>
          <p:nvPr/>
        </p:nvSpPr>
        <p:spPr>
          <a:xfrm>
            <a:off x="1758999" y="1758999"/>
            <a:ext cx="2476476"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26" name="Google Shape;26;p4"/>
          <p:cNvSpPr/>
          <p:nvPr/>
        </p:nvSpPr>
        <p:spPr>
          <a:xfrm>
            <a:off x="17541031" y="1758999"/>
            <a:ext cx="5077273"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27" name="Google Shape;27;p4"/>
          <p:cNvSpPr/>
          <p:nvPr/>
        </p:nvSpPr>
        <p:spPr>
          <a:xfrm>
            <a:off x="7019676" y="1758999"/>
            <a:ext cx="5077273"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28" name="Google Shape;28;p4"/>
          <p:cNvSpPr/>
          <p:nvPr/>
        </p:nvSpPr>
        <p:spPr>
          <a:xfrm>
            <a:off x="17541031" y="6933703"/>
            <a:ext cx="5077273"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29" name="Google Shape;29;p4"/>
          <p:cNvSpPr/>
          <p:nvPr/>
        </p:nvSpPr>
        <p:spPr>
          <a:xfrm>
            <a:off x="12280354" y="4396098"/>
            <a:ext cx="5077272" cy="7553610"/>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30" name="Google Shape;30;p4"/>
          <p:cNvSpPr/>
          <p:nvPr/>
        </p:nvSpPr>
        <p:spPr>
          <a:xfrm>
            <a:off x="1758999" y="6933703"/>
            <a:ext cx="10337950"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31" name="Google Shape;31;p4"/>
          <p:cNvSpPr/>
          <p:nvPr/>
        </p:nvSpPr>
        <p:spPr>
          <a:xfrm>
            <a:off x="4389338" y="1758999"/>
            <a:ext cx="2476476" cy="5016005"/>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32" name="Google Shape;32;p4"/>
          <p:cNvSpPr/>
          <p:nvPr/>
        </p:nvSpPr>
        <p:spPr>
          <a:xfrm>
            <a:off x="12280354" y="1758999"/>
            <a:ext cx="5077272" cy="2477136"/>
          </a:xfrm>
          <a:prstGeom prst="rect">
            <a:avLst/>
          </a:prstGeom>
          <a:solidFill>
            <a:srgbClr val="DCDEE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1C1D21"/>
              </a:buClr>
              <a:buSzPts val="3000"/>
              <a:buFont typeface="Karla"/>
              <a:buNone/>
            </a:pPr>
            <a:endParaRPr sz="3000" b="1" i="0" u="none" strike="noStrike" cap="none">
              <a:solidFill>
                <a:srgbClr val="1C1D21"/>
              </a:solidFill>
              <a:latin typeface="Karla"/>
              <a:ea typeface="Karla"/>
              <a:cs typeface="Karla"/>
              <a:sym typeface="Karla"/>
            </a:endParaRPr>
          </a:p>
        </p:txBody>
      </p:sp>
      <p:sp>
        <p:nvSpPr>
          <p:cNvPr id="33" name="Google Shape;33;p4"/>
          <p:cNvSpPr/>
          <p:nvPr/>
        </p:nvSpPr>
        <p:spPr>
          <a:xfrm>
            <a:off x="21970222" y="1758999"/>
            <a:ext cx="308484" cy="444501"/>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9C9790"/>
              </a:buClr>
              <a:buSzPts val="2200"/>
              <a:buFont typeface="Montserrat"/>
              <a:buNone/>
            </a:pPr>
            <a:fld id="{00000000-1234-1234-1234-123412341234}" type="slidenum">
              <a:rPr lang="en-US" sz="2200" b="1" i="0" u="none" strike="noStrike" cap="none">
                <a:solidFill>
                  <a:srgbClr val="9C9790"/>
                </a:solidFill>
                <a:latin typeface="Montserrat"/>
                <a:ea typeface="Montserrat"/>
                <a:cs typeface="Montserrat"/>
                <a:sym typeface="Montserrat"/>
              </a:rPr>
              <a:t>‹#›</a:t>
            </a:fld>
            <a:endParaRPr sz="1400" b="0" i="0" u="none" strike="noStrike" cap="none">
              <a:solidFill>
                <a:srgbClr val="000000"/>
              </a:solidFill>
              <a:latin typeface="Arial"/>
              <a:ea typeface="Arial"/>
              <a:cs typeface="Arial"/>
              <a:sym typeface="Arial"/>
            </a:endParaRPr>
          </a:p>
        </p:txBody>
      </p:sp>
      <p:sp>
        <p:nvSpPr>
          <p:cNvPr id="34" name="Google Shape;34;p4"/>
          <p:cNvSpPr/>
          <p:nvPr/>
        </p:nvSpPr>
        <p:spPr>
          <a:xfrm>
            <a:off x="21447744" y="1758999"/>
            <a:ext cx="830962" cy="444501"/>
          </a:xfrm>
          <a:prstGeom prst="rect">
            <a:avLst/>
          </a:prstGeom>
          <a:noFill/>
          <a:ln>
            <a:noFill/>
          </a:ln>
        </p:spPr>
        <p:txBody>
          <a:bodyPr spcFirstLastPara="1" wrap="square" lIns="50800" tIns="50800" rIns="50800" bIns="50800" anchor="ctr" anchorCtr="0">
            <a:noAutofit/>
          </a:bodyPr>
          <a:lstStyle/>
          <a:p>
            <a:pPr marL="0" marR="0" lvl="0" indent="0" algn="r" rtl="0">
              <a:lnSpc>
                <a:spcPct val="150000"/>
              </a:lnSpc>
              <a:spcBef>
                <a:spcPts val="0"/>
              </a:spcBef>
              <a:spcAft>
                <a:spcPts val="0"/>
              </a:spcAft>
              <a:buClr>
                <a:srgbClr val="9C9790"/>
              </a:buClr>
              <a:buSzPts val="2200"/>
              <a:buFont typeface="Montserrat"/>
              <a:buNone/>
            </a:pPr>
            <a:endParaRPr sz="2200" b="1" i="0" u="none" strike="noStrike" cap="none">
              <a:solidFill>
                <a:srgbClr val="9C9790"/>
              </a:solidFill>
              <a:latin typeface="Montserrat"/>
              <a:ea typeface="Montserrat"/>
              <a:cs typeface="Montserrat"/>
              <a:sym typeface="Montserrat"/>
            </a:endParaRPr>
          </a:p>
        </p:txBody>
      </p:sp>
      <p:sp>
        <p:nvSpPr>
          <p:cNvPr id="35" name="Google Shape;35;p4"/>
          <p:cNvSpPr>
            <a:spLocks noGrp="1"/>
          </p:cNvSpPr>
          <p:nvPr>
            <p:ph type="pic" idx="2"/>
          </p:nvPr>
        </p:nvSpPr>
        <p:spPr>
          <a:xfrm>
            <a:off x="1181246" y="1649274"/>
            <a:ext cx="3631982" cy="544730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36" name="Google Shape;36;p4"/>
          <p:cNvSpPr>
            <a:spLocks noGrp="1"/>
          </p:cNvSpPr>
          <p:nvPr>
            <p:ph type="pic" idx="3"/>
          </p:nvPr>
        </p:nvSpPr>
        <p:spPr>
          <a:xfrm>
            <a:off x="14842395" y="1519046"/>
            <a:ext cx="7882974" cy="525595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37" name="Google Shape;37;p4"/>
          <p:cNvSpPr>
            <a:spLocks noGrp="1"/>
          </p:cNvSpPr>
          <p:nvPr>
            <p:ph type="pic" idx="4"/>
          </p:nvPr>
        </p:nvSpPr>
        <p:spPr>
          <a:xfrm>
            <a:off x="6097230" y="1679701"/>
            <a:ext cx="8449786" cy="56331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38" name="Google Shape;38;p4"/>
          <p:cNvSpPr>
            <a:spLocks noGrp="1"/>
          </p:cNvSpPr>
          <p:nvPr>
            <p:ph type="pic" idx="5"/>
          </p:nvPr>
        </p:nvSpPr>
        <p:spPr>
          <a:xfrm>
            <a:off x="17404413" y="6799614"/>
            <a:ext cx="5333892" cy="533389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39" name="Google Shape;39;p4"/>
          <p:cNvSpPr>
            <a:spLocks noGrp="1"/>
          </p:cNvSpPr>
          <p:nvPr>
            <p:ph type="pic" idx="6"/>
          </p:nvPr>
        </p:nvSpPr>
        <p:spPr>
          <a:xfrm>
            <a:off x="12153900" y="4357998"/>
            <a:ext cx="5249622" cy="787347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40" name="Google Shape;40;p4"/>
          <p:cNvSpPr>
            <a:spLocks noGrp="1"/>
          </p:cNvSpPr>
          <p:nvPr>
            <p:ph type="pic" idx="7"/>
          </p:nvPr>
        </p:nvSpPr>
        <p:spPr>
          <a:xfrm>
            <a:off x="1758999" y="2980487"/>
            <a:ext cx="10337951" cy="129224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41" name="Google Shape;41;p4"/>
          <p:cNvSpPr>
            <a:spLocks noGrp="1"/>
          </p:cNvSpPr>
          <p:nvPr>
            <p:ph type="pic" idx="8"/>
          </p:nvPr>
        </p:nvSpPr>
        <p:spPr>
          <a:xfrm>
            <a:off x="4101653" y="671314"/>
            <a:ext cx="3051846" cy="610369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42" name="Google Shape;42;p4"/>
          <p:cNvSpPr>
            <a:spLocks noGrp="1"/>
          </p:cNvSpPr>
          <p:nvPr>
            <p:ph type="pic" idx="9"/>
          </p:nvPr>
        </p:nvSpPr>
        <p:spPr>
          <a:xfrm>
            <a:off x="11365681" y="-4037608"/>
            <a:ext cx="9798101" cy="1371600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43" name="Google Shape;43;p4"/>
          <p:cNvSpPr txBox="1">
            <a:spLocks noGrp="1"/>
          </p:cNvSpPr>
          <p:nvPr>
            <p:ph type="sldNum" idx="12"/>
          </p:nvPr>
        </p:nvSpPr>
        <p:spPr>
          <a:xfrm>
            <a:off x="21859020" y="1758999"/>
            <a:ext cx="419685" cy="444501"/>
          </a:xfrm>
          <a:prstGeom prst="rect">
            <a:avLst/>
          </a:prstGeom>
          <a:noFill/>
          <a:ln>
            <a:noFill/>
          </a:ln>
        </p:spPr>
        <p:txBody>
          <a:bodyPr spcFirstLastPara="1" wrap="square" lIns="50800" tIns="50800" rIns="50800" bIns="50800" anchor="t" anchorCtr="0">
            <a:noAutofit/>
          </a:bodyPr>
          <a:lstStyle>
            <a:lvl1pPr marL="0" marR="0" lvl="0"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sz="24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3">
  <p:cSld name="*Image 3">
    <p:spTree>
      <p:nvGrpSpPr>
        <p:cNvPr id="1" name="Shape 44"/>
        <p:cNvGrpSpPr/>
        <p:nvPr/>
      </p:nvGrpSpPr>
      <p:grpSpPr>
        <a:xfrm>
          <a:off x="0" y="0"/>
          <a:ext cx="0" cy="0"/>
          <a:chOff x="0" y="0"/>
          <a:chExt cx="0" cy="0"/>
        </a:xfrm>
      </p:grpSpPr>
      <p:cxnSp>
        <p:nvCxnSpPr>
          <p:cNvPr id="45" name="Google Shape;45;p5"/>
          <p:cNvCxnSpPr/>
          <p:nvPr/>
        </p:nvCxnSpPr>
        <p:spPr>
          <a:xfrm rot="10800000" flipH="1">
            <a:off x="9762808" y="1038125"/>
            <a:ext cx="1" cy="222251"/>
          </a:xfrm>
          <a:prstGeom prst="straightConnector1">
            <a:avLst/>
          </a:prstGeom>
          <a:noFill/>
          <a:ln w="25400" cap="flat" cmpd="sng">
            <a:solidFill>
              <a:srgbClr val="CFD1D3"/>
            </a:solidFill>
            <a:prstDash val="solid"/>
            <a:miter lim="400000"/>
            <a:headEnd type="none" w="sm" len="sm"/>
            <a:tailEnd type="none" w="sm" len="sm"/>
          </a:ln>
        </p:spPr>
      </p:cxnSp>
      <p:cxnSp>
        <p:nvCxnSpPr>
          <p:cNvPr id="46" name="Google Shape;46;p5"/>
          <p:cNvCxnSpPr/>
          <p:nvPr/>
        </p:nvCxnSpPr>
        <p:spPr>
          <a:xfrm rot="10800000" flipH="1">
            <a:off x="2596976" y="1038125"/>
            <a:ext cx="1" cy="222251"/>
          </a:xfrm>
          <a:prstGeom prst="straightConnector1">
            <a:avLst/>
          </a:prstGeom>
          <a:noFill/>
          <a:ln w="25400" cap="flat" cmpd="sng">
            <a:solidFill>
              <a:srgbClr val="CFD1D3"/>
            </a:solidFill>
            <a:prstDash val="solid"/>
            <a:miter lim="400000"/>
            <a:headEnd type="none" w="sm" len="sm"/>
            <a:tailEnd type="none" w="sm" len="sm"/>
          </a:ln>
        </p:spPr>
      </p:cxnSp>
      <p:sp>
        <p:nvSpPr>
          <p:cNvPr id="47" name="Google Shape;47;p5"/>
          <p:cNvSpPr>
            <a:spLocks noGrp="1"/>
          </p:cNvSpPr>
          <p:nvPr>
            <p:ph type="pic" idx="2"/>
          </p:nvPr>
        </p:nvSpPr>
        <p:spPr>
          <a:xfrm>
            <a:off x="11894198" y="-1"/>
            <a:ext cx="12489803" cy="1874202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48" name="Google Shape;48;p5"/>
          <p:cNvSpPr txBox="1">
            <a:spLocks noGrp="1"/>
          </p:cNvSpPr>
          <p:nvPr>
            <p:ph type="title"/>
          </p:nvPr>
        </p:nvSpPr>
        <p:spPr>
          <a:xfrm>
            <a:off x="1439862" y="1758999"/>
            <a:ext cx="9520800" cy="5099001"/>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5500"/>
              <a:buFont typeface="Lora"/>
              <a:buNone/>
              <a:defRPr sz="5500">
                <a:latin typeface="Lora"/>
                <a:ea typeface="Lora"/>
                <a:cs typeface="Lora"/>
                <a:sym typeface="Lor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 name="Google Shape;49;p5"/>
          <p:cNvSpPr txBox="1">
            <a:spLocks noGrp="1"/>
          </p:cNvSpPr>
          <p:nvPr>
            <p:ph type="body" idx="1"/>
          </p:nvPr>
        </p:nvSpPr>
        <p:spPr>
          <a:xfrm>
            <a:off x="1439862" y="6858000"/>
            <a:ext cx="9520800" cy="5099001"/>
          </a:xfrm>
          <a:prstGeom prst="rect">
            <a:avLst/>
          </a:prstGeom>
          <a:noFill/>
          <a:ln>
            <a:noFill/>
          </a:ln>
        </p:spPr>
        <p:txBody>
          <a:bodyPr spcFirstLastPara="1" wrap="square" lIns="50800" tIns="50800" rIns="50800" bIns="50800" anchor="t" anchorCtr="0">
            <a:noAutofit/>
          </a:bodyPr>
          <a:lstStyle>
            <a:lvl1pPr marL="457200" lvl="0" indent="-228600" algn="ctr">
              <a:lnSpc>
                <a:spcPct val="150000"/>
              </a:lnSpc>
              <a:spcBef>
                <a:spcPts val="0"/>
              </a:spcBef>
              <a:spcAft>
                <a:spcPts val="0"/>
              </a:spcAft>
              <a:buClr>
                <a:srgbClr val="53585F"/>
              </a:buClr>
              <a:buSzPts val="2200"/>
              <a:buFont typeface="Karla"/>
              <a:buNone/>
              <a:defRPr sz="2200">
                <a:solidFill>
                  <a:srgbClr val="53585F"/>
                </a:solidFill>
                <a:latin typeface="Karla"/>
                <a:ea typeface="Karla"/>
                <a:cs typeface="Karla"/>
                <a:sym typeface="Karla"/>
              </a:defRPr>
            </a:lvl1pPr>
            <a:lvl2pPr marL="914400" lvl="1" indent="-228600" algn="ctr">
              <a:lnSpc>
                <a:spcPct val="150000"/>
              </a:lnSpc>
              <a:spcBef>
                <a:spcPts val="0"/>
              </a:spcBef>
              <a:spcAft>
                <a:spcPts val="0"/>
              </a:spcAft>
              <a:buClr>
                <a:srgbClr val="53585F"/>
              </a:buClr>
              <a:buSzPts val="2200"/>
              <a:buFont typeface="Karla"/>
              <a:buNone/>
              <a:defRPr sz="2200">
                <a:solidFill>
                  <a:srgbClr val="53585F"/>
                </a:solidFill>
                <a:latin typeface="Karla"/>
                <a:ea typeface="Karla"/>
                <a:cs typeface="Karla"/>
                <a:sym typeface="Karla"/>
              </a:defRPr>
            </a:lvl2pPr>
            <a:lvl3pPr marL="1371600" lvl="2" indent="-228600" algn="ctr">
              <a:lnSpc>
                <a:spcPct val="150000"/>
              </a:lnSpc>
              <a:spcBef>
                <a:spcPts val="0"/>
              </a:spcBef>
              <a:spcAft>
                <a:spcPts val="0"/>
              </a:spcAft>
              <a:buClr>
                <a:srgbClr val="53585F"/>
              </a:buClr>
              <a:buSzPts val="2200"/>
              <a:buFont typeface="Karla"/>
              <a:buNone/>
              <a:defRPr sz="2200">
                <a:solidFill>
                  <a:srgbClr val="53585F"/>
                </a:solidFill>
                <a:latin typeface="Karla"/>
                <a:ea typeface="Karla"/>
                <a:cs typeface="Karla"/>
                <a:sym typeface="Karla"/>
              </a:defRPr>
            </a:lvl3pPr>
            <a:lvl4pPr marL="1828800" lvl="3" indent="-228600" algn="ctr">
              <a:lnSpc>
                <a:spcPct val="150000"/>
              </a:lnSpc>
              <a:spcBef>
                <a:spcPts val="0"/>
              </a:spcBef>
              <a:spcAft>
                <a:spcPts val="0"/>
              </a:spcAft>
              <a:buClr>
                <a:srgbClr val="53585F"/>
              </a:buClr>
              <a:buSzPts val="2200"/>
              <a:buFont typeface="Karla"/>
              <a:buNone/>
              <a:defRPr sz="2200">
                <a:solidFill>
                  <a:srgbClr val="53585F"/>
                </a:solidFill>
                <a:latin typeface="Karla"/>
                <a:ea typeface="Karla"/>
                <a:cs typeface="Karla"/>
                <a:sym typeface="Karla"/>
              </a:defRPr>
            </a:lvl4pPr>
            <a:lvl5pPr marL="2286000" lvl="4" indent="-228600" algn="ctr">
              <a:lnSpc>
                <a:spcPct val="150000"/>
              </a:lnSpc>
              <a:spcBef>
                <a:spcPts val="0"/>
              </a:spcBef>
              <a:spcAft>
                <a:spcPts val="0"/>
              </a:spcAft>
              <a:buClr>
                <a:srgbClr val="53585F"/>
              </a:buClr>
              <a:buSzPts val="2200"/>
              <a:buFont typeface="Karla"/>
              <a:buNone/>
              <a:defRPr sz="2200">
                <a:solidFill>
                  <a:srgbClr val="53585F"/>
                </a:solidFill>
                <a:latin typeface="Karla"/>
                <a:ea typeface="Karla"/>
                <a:cs typeface="Karla"/>
                <a:sym typeface="Karla"/>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0" name="Google Shape;50;p5"/>
          <p:cNvSpPr txBox="1">
            <a:spLocks noGrp="1"/>
          </p:cNvSpPr>
          <p:nvPr>
            <p:ph type="sldNum" idx="12"/>
          </p:nvPr>
        </p:nvSpPr>
        <p:spPr>
          <a:xfrm>
            <a:off x="5451626" y="12350154"/>
            <a:ext cx="419685" cy="444501"/>
          </a:xfrm>
          <a:prstGeom prst="rect">
            <a:avLst/>
          </a:prstGeom>
          <a:noFill/>
          <a:ln>
            <a:noFill/>
          </a:ln>
        </p:spPr>
        <p:txBody>
          <a:bodyPr spcFirstLastPara="1" wrap="square" lIns="50800" tIns="50800" rIns="50800" bIns="50800" anchor="t" anchorCtr="0">
            <a:noAutofit/>
          </a:bodyPr>
          <a:lstStyle>
            <a:lvl1pPr marL="0" marR="0" lvl="0"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1pPr>
            <a:lvl2pPr marL="0" marR="0" lvl="1"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2pPr>
            <a:lvl3pPr marL="0" marR="0" lvl="2"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3pPr>
            <a:lvl4pPr marL="0" marR="0" lvl="3"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4pPr>
            <a:lvl5pPr marL="0" marR="0" lvl="4"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5pPr>
            <a:lvl6pPr marL="0" marR="0" lvl="5"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6pPr>
            <a:lvl7pPr marL="0" marR="0" lvl="6"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7pPr>
            <a:lvl8pPr marL="0" marR="0" lvl="7"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8pPr>
            <a:lvl9pPr marL="0" marR="0" lvl="8" indent="0" algn="r">
              <a:lnSpc>
                <a:spcPct val="150000"/>
              </a:lnSpc>
              <a:spcBef>
                <a:spcPts val="0"/>
              </a:spcBef>
              <a:spcAft>
                <a:spcPts val="0"/>
              </a:spcAft>
              <a:buClr>
                <a:srgbClr val="9C9790"/>
              </a:buClr>
              <a:buSzPts val="2200"/>
              <a:buFont typeface="Montserrat"/>
              <a:buNone/>
              <a:defRPr sz="2200" b="1" i="0" u="none" strike="noStrike" cap="none">
                <a:solidFill>
                  <a:srgbClr val="9C979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sz="24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3" name="Google Shape;53;p6"/>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4" name="Google Shape;54;p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55"/>
        <p:cNvGrpSpPr/>
        <p:nvPr/>
      </p:nvGrpSpPr>
      <p:grpSpPr>
        <a:xfrm>
          <a:off x="0" y="0"/>
          <a:ext cx="0" cy="0"/>
          <a:chOff x="0" y="0"/>
          <a:chExt cx="0" cy="0"/>
        </a:xfrm>
      </p:grpSpPr>
      <p:sp>
        <p:nvSpPr>
          <p:cNvPr id="56" name="Google Shape;56;p7"/>
          <p:cNvSpPr>
            <a:spLocks noGrp="1"/>
          </p:cNvSpPr>
          <p:nvPr>
            <p:ph type="pic" idx="2"/>
          </p:nvPr>
        </p:nvSpPr>
        <p:spPr>
          <a:xfrm>
            <a:off x="3124200" y="-38100"/>
            <a:ext cx="18135600" cy="1209669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57" name="Google Shape;57;p7"/>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 name="Google Shape;58;p7"/>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9" name="Google Shape;59;p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2" name="Google Shape;62;p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63"/>
        <p:cNvGrpSpPr/>
        <p:nvPr/>
      </p:nvGrpSpPr>
      <p:grpSpPr>
        <a:xfrm>
          <a:off x="0" y="0"/>
          <a:ext cx="0" cy="0"/>
          <a:chOff x="0" y="0"/>
          <a:chExt cx="0" cy="0"/>
        </a:xfrm>
      </p:grpSpPr>
      <p:sp>
        <p:nvSpPr>
          <p:cNvPr id="64" name="Google Shape;64;p9"/>
          <p:cNvSpPr>
            <a:spLocks noGrp="1"/>
          </p:cNvSpPr>
          <p:nvPr>
            <p:ph type="pic" idx="2"/>
          </p:nvPr>
        </p:nvSpPr>
        <p:spPr>
          <a:xfrm>
            <a:off x="7950200" y="1104900"/>
            <a:ext cx="17259303" cy="1150620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65" name="Google Shape;65;p9"/>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6" name="Google Shape;66;p9"/>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67" name="Google Shape;67;p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 name="Google Shape;70;p1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sharonmccutcheon?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figma.com/proto/vIADUvi3wLYsyqF8nJVFBH/Motorists-App?node-id=169%3A7518&amp;scaling=scale-dow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figma.com/proto/vIADUvi3wLYsyqF8nJVFBH/Motorists-App?node-id=146%3A243&amp;scaling=min-zo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p:nvPr/>
        </p:nvSpPr>
        <p:spPr>
          <a:xfrm>
            <a:off x="-1786" y="0"/>
            <a:ext cx="12192000" cy="13716000"/>
          </a:xfrm>
          <a:prstGeom prst="rect">
            <a:avLst/>
          </a:prstGeom>
          <a:solidFill>
            <a:schemeClr val="bg1">
              <a:lumMod val="95000"/>
            </a:scheme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a:buNone/>
            </a:pPr>
            <a:endParaRPr sz="3200" b="0" i="0" u="none" strike="noStrike" cap="none">
              <a:solidFill>
                <a:srgbClr val="FFFFFF"/>
              </a:solidFill>
              <a:latin typeface="Helvetica Neue"/>
              <a:ea typeface="Helvetica Neue"/>
              <a:cs typeface="Helvetica Neue"/>
              <a:sym typeface="Helvetica Neue"/>
            </a:endParaRPr>
          </a:p>
        </p:txBody>
      </p:sp>
      <p:sp>
        <p:nvSpPr>
          <p:cNvPr id="108" name="Google Shape;108;p19"/>
          <p:cNvSpPr txBox="1">
            <a:spLocks noGrp="1"/>
          </p:cNvSpPr>
          <p:nvPr>
            <p:ph type="title"/>
          </p:nvPr>
        </p:nvSpPr>
        <p:spPr>
          <a:xfrm>
            <a:off x="13408838" y="1371500"/>
            <a:ext cx="9513274" cy="5486500"/>
          </a:xfrm>
          <a:prstGeom prst="rect">
            <a:avLst/>
          </a:prstGeom>
          <a:noFill/>
          <a:ln>
            <a:noFill/>
          </a:ln>
        </p:spPr>
        <p:txBody>
          <a:bodyPr spcFirstLastPara="1" wrap="square" lIns="50800" tIns="50800" rIns="50800" bIns="50800" anchor="ctr" anchorCtr="0">
            <a:noAutofit/>
          </a:bodyPr>
          <a:lstStyle/>
          <a:p>
            <a:pPr marL="0" lvl="0" indent="0" algn="ctr" rtl="0">
              <a:lnSpc>
                <a:spcPct val="100000"/>
              </a:lnSpc>
              <a:spcBef>
                <a:spcPts val="0"/>
              </a:spcBef>
              <a:spcAft>
                <a:spcPts val="0"/>
              </a:spcAft>
              <a:buClr>
                <a:srgbClr val="000000"/>
              </a:buClr>
              <a:buSzPts val="7000"/>
              <a:buFont typeface="Lora"/>
              <a:buNone/>
            </a:pPr>
            <a:r>
              <a:rPr lang="en-GB" sz="8000" dirty="0">
                <a:latin typeface="Calibri Light" panose="020F0302020204030204" pitchFamily="34" charset="0"/>
                <a:cs typeface="Calibri Light" panose="020F0302020204030204" pitchFamily="34" charset="0"/>
              </a:rPr>
              <a:t>Motorists App</a:t>
            </a:r>
            <a:endParaRPr sz="8000" dirty="0">
              <a:latin typeface="Calibri Light" panose="020F0302020204030204" pitchFamily="34" charset="0"/>
              <a:cs typeface="Calibri Light" panose="020F0302020204030204" pitchFamily="34" charset="0"/>
            </a:endParaRPr>
          </a:p>
          <a:p>
            <a:pPr marL="0" lvl="0" indent="0" algn="ctr" rtl="0">
              <a:lnSpc>
                <a:spcPct val="100000"/>
              </a:lnSpc>
              <a:spcBef>
                <a:spcPts val="0"/>
              </a:spcBef>
              <a:spcAft>
                <a:spcPts val="0"/>
              </a:spcAft>
              <a:buClr>
                <a:srgbClr val="000000"/>
              </a:buClr>
              <a:buSzPts val="4000"/>
              <a:buFont typeface="Lora"/>
              <a:buNone/>
            </a:pPr>
            <a:r>
              <a:rPr lang="en-US" sz="4000" i="1" dirty="0">
                <a:solidFill>
                  <a:schemeClr val="bg1">
                    <a:lumMod val="50000"/>
                  </a:schemeClr>
                </a:solidFill>
                <a:latin typeface="Calibri Light" panose="020F0302020204030204" pitchFamily="34" charset="0"/>
                <a:cs typeface="Calibri Light" panose="020F0302020204030204" pitchFamily="34" charset="0"/>
              </a:rPr>
              <a:t>Keeping track of maintenance.</a:t>
            </a:r>
            <a:endParaRPr i="1" dirty="0">
              <a:solidFill>
                <a:schemeClr val="bg1">
                  <a:lumMod val="50000"/>
                </a:schemeClr>
              </a:solidFill>
              <a:latin typeface="Calibri Light" panose="020F0302020204030204" pitchFamily="34" charset="0"/>
              <a:cs typeface="Calibri Light" panose="020F0302020204030204" pitchFamily="34" charset="0"/>
            </a:endParaRPr>
          </a:p>
        </p:txBody>
      </p:sp>
      <p:sp>
        <p:nvSpPr>
          <p:cNvPr id="109" name="Google Shape;109;p19"/>
          <p:cNvSpPr txBox="1">
            <a:spLocks noGrp="1"/>
          </p:cNvSpPr>
          <p:nvPr>
            <p:ph type="body" idx="1"/>
          </p:nvPr>
        </p:nvSpPr>
        <p:spPr>
          <a:xfrm>
            <a:off x="13408838" y="6858000"/>
            <a:ext cx="9513273" cy="5480547"/>
          </a:xfrm>
          <a:prstGeom prst="rect">
            <a:avLst/>
          </a:prstGeom>
          <a:noFill/>
          <a:ln>
            <a:noFill/>
          </a:ln>
        </p:spPr>
        <p:txBody>
          <a:bodyPr spcFirstLastPara="1" wrap="square" lIns="50800" tIns="50800" rIns="50800" bIns="50800" anchor="t" anchorCtr="0">
            <a:noAutofit/>
          </a:bodyPr>
          <a:lstStyle/>
          <a:p>
            <a:pPr marL="0" lvl="0" indent="0" algn="ctr" rtl="0">
              <a:lnSpc>
                <a:spcPct val="150000"/>
              </a:lnSpc>
              <a:spcBef>
                <a:spcPts val="0"/>
              </a:spcBef>
              <a:spcAft>
                <a:spcPts val="0"/>
              </a:spcAft>
              <a:buClr>
                <a:srgbClr val="4E5461"/>
              </a:buClr>
              <a:buSzPts val="2600"/>
              <a:buFont typeface="Karla"/>
              <a:buNone/>
            </a:pPr>
            <a:r>
              <a:rPr lang="en-GB" sz="2600" dirty="0">
                <a:solidFill>
                  <a:srgbClr val="4E5461"/>
                </a:solidFill>
                <a:latin typeface="Calibri" panose="020F0502020204030204" pitchFamily="34" charset="0"/>
                <a:cs typeface="Calibri" panose="020F0502020204030204" pitchFamily="34" charset="0"/>
                <a:sym typeface="Karla"/>
              </a:rPr>
              <a:t>By Stella Enfield</a:t>
            </a:r>
          </a:p>
          <a:p>
            <a:pPr marL="0" lvl="0" indent="0" algn="ctr" rtl="0">
              <a:lnSpc>
                <a:spcPct val="150000"/>
              </a:lnSpc>
              <a:spcBef>
                <a:spcPts val="0"/>
              </a:spcBef>
              <a:spcAft>
                <a:spcPts val="0"/>
              </a:spcAft>
              <a:buClr>
                <a:srgbClr val="4E5461"/>
              </a:buClr>
              <a:buSzPts val="2600"/>
              <a:buFont typeface="Karla"/>
              <a:buNone/>
            </a:pPr>
            <a:endParaRPr dirty="0">
              <a:latin typeface="Calibri" panose="020F0502020204030204" pitchFamily="34" charset="0"/>
              <a:cs typeface="Calibri" panose="020F0502020204030204" pitchFamily="34" charset="0"/>
            </a:endParaRPr>
          </a:p>
          <a:p>
            <a:pPr marL="0" lvl="0" indent="0" rtl="0">
              <a:lnSpc>
                <a:spcPct val="100000"/>
              </a:lnSpc>
              <a:spcBef>
                <a:spcPts val="0"/>
              </a:spcBef>
              <a:spcAft>
                <a:spcPts val="0"/>
              </a:spcAft>
              <a:buClr>
                <a:srgbClr val="4E5461"/>
              </a:buClr>
              <a:buSzPts val="2600"/>
              <a:buFont typeface="Karla"/>
              <a:buNone/>
            </a:pPr>
            <a:r>
              <a:rPr lang="en-US" sz="2600" b="1" dirty="0">
                <a:solidFill>
                  <a:srgbClr val="4E5461"/>
                </a:solidFill>
                <a:latin typeface="Calibri" panose="020F0502020204030204" pitchFamily="34" charset="0"/>
                <a:cs typeface="Calibri" panose="020F0502020204030204" pitchFamily="34" charset="0"/>
                <a:sym typeface="Karla"/>
              </a:rPr>
              <a:t>Project Duration:</a:t>
            </a:r>
          </a:p>
          <a:p>
            <a:pPr marL="0" lvl="0" indent="0" rtl="0">
              <a:lnSpc>
                <a:spcPct val="100000"/>
              </a:lnSpc>
              <a:spcBef>
                <a:spcPts val="0"/>
              </a:spcBef>
              <a:spcAft>
                <a:spcPts val="0"/>
              </a:spcAft>
              <a:buClr>
                <a:srgbClr val="4E5461"/>
              </a:buClr>
              <a:buSzPts val="2600"/>
              <a:buFont typeface="Karla"/>
              <a:buNone/>
            </a:pPr>
            <a:r>
              <a:rPr lang="en-US" sz="2600" dirty="0">
                <a:solidFill>
                  <a:srgbClr val="4E5461"/>
                </a:solidFill>
                <a:latin typeface="Calibri" panose="020F0502020204030204" pitchFamily="34" charset="0"/>
                <a:cs typeface="Calibri" panose="020F0502020204030204" pitchFamily="34" charset="0"/>
                <a:sym typeface="Karla"/>
              </a:rPr>
              <a:t>2 Months</a:t>
            </a:r>
          </a:p>
          <a:p>
            <a:pPr marL="0" lvl="0" indent="0" rtl="0">
              <a:lnSpc>
                <a:spcPct val="100000"/>
              </a:lnSpc>
              <a:spcBef>
                <a:spcPts val="0"/>
              </a:spcBef>
              <a:spcAft>
                <a:spcPts val="0"/>
              </a:spcAft>
              <a:buClr>
                <a:srgbClr val="4E5461"/>
              </a:buClr>
              <a:buSzPts val="2600"/>
              <a:buFont typeface="Karla"/>
              <a:buNone/>
            </a:pPr>
            <a:endParaRPr dirty="0">
              <a:latin typeface="Calibri" panose="020F0502020204030204" pitchFamily="34" charset="0"/>
              <a:cs typeface="Calibri" panose="020F0502020204030204" pitchFamily="34" charset="0"/>
            </a:endParaRPr>
          </a:p>
          <a:p>
            <a:pPr marL="0" lvl="0" indent="0" rtl="0">
              <a:lnSpc>
                <a:spcPct val="100000"/>
              </a:lnSpc>
              <a:spcBef>
                <a:spcPts val="0"/>
              </a:spcBef>
              <a:spcAft>
                <a:spcPts val="0"/>
              </a:spcAft>
              <a:buClr>
                <a:srgbClr val="4E5461"/>
              </a:buClr>
              <a:buSzPts val="2600"/>
              <a:buFont typeface="Karla"/>
              <a:buNone/>
            </a:pPr>
            <a:r>
              <a:rPr lang="en-US" sz="2600" b="1" dirty="0">
                <a:solidFill>
                  <a:srgbClr val="4E5461"/>
                </a:solidFill>
                <a:latin typeface="Calibri" panose="020F0502020204030204" pitchFamily="34" charset="0"/>
                <a:cs typeface="Calibri" panose="020F0502020204030204" pitchFamily="34" charset="0"/>
                <a:sym typeface="Karla"/>
              </a:rPr>
              <a:t>Tools:</a:t>
            </a:r>
          </a:p>
          <a:p>
            <a:pPr marL="0" lvl="0" indent="0" rtl="0">
              <a:lnSpc>
                <a:spcPct val="100000"/>
              </a:lnSpc>
              <a:spcBef>
                <a:spcPts val="0"/>
              </a:spcBef>
              <a:spcAft>
                <a:spcPts val="0"/>
              </a:spcAft>
              <a:buClr>
                <a:srgbClr val="4E5461"/>
              </a:buClr>
              <a:buSzPts val="2600"/>
              <a:buFont typeface="Karla"/>
              <a:buNone/>
            </a:pPr>
            <a:r>
              <a:rPr lang="en-US" sz="2600" dirty="0">
                <a:solidFill>
                  <a:srgbClr val="4E5461"/>
                </a:solidFill>
                <a:latin typeface="Calibri" panose="020F0502020204030204" pitchFamily="34" charset="0"/>
                <a:cs typeface="Calibri" panose="020F0502020204030204" pitchFamily="34" charset="0"/>
                <a:sym typeface="Karla"/>
              </a:rPr>
              <a:t>Miro, Figma, </a:t>
            </a:r>
            <a:r>
              <a:rPr lang="en-US" sz="2600" dirty="0" err="1">
                <a:solidFill>
                  <a:srgbClr val="4E5461"/>
                </a:solidFill>
                <a:latin typeface="Calibri" panose="020F0502020204030204" pitchFamily="34" charset="0"/>
                <a:cs typeface="Calibri" panose="020F0502020204030204" pitchFamily="34" charset="0"/>
                <a:sym typeface="Karla"/>
              </a:rPr>
              <a:t>Mobbin</a:t>
            </a:r>
            <a:r>
              <a:rPr lang="en-US" sz="2600" dirty="0">
                <a:solidFill>
                  <a:srgbClr val="4E5461"/>
                </a:solidFill>
                <a:latin typeface="Calibri" panose="020F0502020204030204" pitchFamily="34" charset="0"/>
                <a:cs typeface="Calibri" panose="020F0502020204030204" pitchFamily="34" charset="0"/>
                <a:sym typeface="Karla"/>
              </a:rPr>
              <a:t>, Lookback &amp; </a:t>
            </a:r>
            <a:r>
              <a:rPr lang="en-US" sz="2600" dirty="0" err="1">
                <a:solidFill>
                  <a:srgbClr val="4E5461"/>
                </a:solidFill>
                <a:latin typeface="Calibri" panose="020F0502020204030204" pitchFamily="34" charset="0"/>
                <a:cs typeface="Calibri" panose="020F0502020204030204" pitchFamily="34" charset="0"/>
                <a:sym typeface="Karla"/>
              </a:rPr>
              <a:t>Unbounce</a:t>
            </a:r>
            <a:endParaRPr lang="en-US" sz="2600" dirty="0">
              <a:solidFill>
                <a:srgbClr val="4E5461"/>
              </a:solidFill>
              <a:latin typeface="Calibri" panose="020F0502020204030204" pitchFamily="34" charset="0"/>
              <a:cs typeface="Calibri" panose="020F0502020204030204" pitchFamily="34" charset="0"/>
              <a:sym typeface="Karla"/>
            </a:endParaRPr>
          </a:p>
        </p:txBody>
      </p:sp>
      <p:pic>
        <p:nvPicPr>
          <p:cNvPr id="3" name="Picture 2">
            <a:extLst>
              <a:ext uri="{FF2B5EF4-FFF2-40B4-BE49-F238E27FC236}">
                <a16:creationId xmlns:a16="http://schemas.microsoft.com/office/drawing/2014/main" id="{407C8605-E830-8244-A3F8-7B4F40D5F13B}"/>
              </a:ext>
            </a:extLst>
          </p:cNvPr>
          <p:cNvPicPr>
            <a:picLocks noChangeAspect="1"/>
          </p:cNvPicPr>
          <p:nvPr/>
        </p:nvPicPr>
        <p:blipFill>
          <a:blip r:embed="rId3"/>
          <a:stretch>
            <a:fillRect/>
          </a:stretch>
        </p:blipFill>
        <p:spPr>
          <a:xfrm>
            <a:off x="-506856" y="2232758"/>
            <a:ext cx="12814300" cy="8547100"/>
          </a:xfrm>
          <a:prstGeom prst="rect">
            <a:avLst/>
          </a:prstGeom>
        </p:spPr>
      </p:pic>
      <p:sp>
        <p:nvSpPr>
          <p:cNvPr id="4" name="TextBox 3">
            <a:extLst>
              <a:ext uri="{FF2B5EF4-FFF2-40B4-BE49-F238E27FC236}">
                <a16:creationId xmlns:a16="http://schemas.microsoft.com/office/drawing/2014/main" id="{9267BA00-EBD1-E74B-AC1B-5223589CE059}"/>
              </a:ext>
            </a:extLst>
          </p:cNvPr>
          <p:cNvSpPr txBox="1"/>
          <p:nvPr/>
        </p:nvSpPr>
        <p:spPr>
          <a:xfrm>
            <a:off x="9611134" y="13293969"/>
            <a:ext cx="2557416" cy="338554"/>
          </a:xfrm>
          <a:prstGeom prst="rect">
            <a:avLst/>
          </a:prstGeom>
          <a:noFill/>
        </p:spPr>
        <p:txBody>
          <a:bodyPr wrap="square" rtlCol="0">
            <a:spAutoFit/>
          </a:bodyPr>
          <a:lstStyle/>
          <a:p>
            <a:r>
              <a:rPr lang="en-GB" sz="1600" dirty="0">
                <a:solidFill>
                  <a:schemeClr val="bg1">
                    <a:lumMod val="65000"/>
                  </a:schemeClr>
                </a:solidFill>
                <a:latin typeface="Calibri Light" panose="020F0302020204030204" pitchFamily="34" charset="0"/>
                <a:cs typeface="Calibri Light" panose="020F0302020204030204" pitchFamily="34" charset="0"/>
              </a:rPr>
              <a:t>Photo from twowheel.co.uk </a:t>
            </a:r>
          </a:p>
        </p:txBody>
      </p:sp>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Picture 2">
            <a:extLst>
              <a:ext uri="{FF2B5EF4-FFF2-40B4-BE49-F238E27FC236}">
                <a16:creationId xmlns:a16="http://schemas.microsoft.com/office/drawing/2014/main" id="{FD191CC2-1A0E-4816-AEFE-F41E3100AC11}"/>
              </a:ext>
            </a:extLst>
          </p:cNvPr>
          <p:cNvPicPr>
            <a:picLocks noChangeAspect="1"/>
          </p:cNvPicPr>
          <p:nvPr/>
        </p:nvPicPr>
        <p:blipFill rotWithShape="1">
          <a:blip r:embed="rId3"/>
          <a:srcRect t="6225" b="16644"/>
          <a:stretch/>
        </p:blipFill>
        <p:spPr>
          <a:xfrm>
            <a:off x="1" y="-1"/>
            <a:ext cx="24383999" cy="13716001"/>
          </a:xfrm>
          <a:prstGeom prst="rect">
            <a:avLst/>
          </a:prstGeom>
          <a:effectLst/>
        </p:spPr>
      </p:pic>
      <p:cxnSp>
        <p:nvCxnSpPr>
          <p:cNvPr id="181" name="Google Shape;181;p28"/>
          <p:cNvCxnSpPr/>
          <p:nvPr/>
        </p:nvCxnSpPr>
        <p:spPr>
          <a:xfrm rot="10800000" flipH="1">
            <a:off x="9762808" y="1038125"/>
            <a:ext cx="1" cy="222251"/>
          </a:xfrm>
          <a:prstGeom prst="straightConnector1">
            <a:avLst/>
          </a:prstGeom>
          <a:noFill/>
          <a:ln w="25400" cap="flat" cmpd="sng">
            <a:solidFill>
              <a:srgbClr val="CFD1D3"/>
            </a:solidFill>
            <a:prstDash val="solid"/>
            <a:miter lim="400000"/>
            <a:headEnd type="none" w="sm" len="sm"/>
            <a:tailEnd type="none" w="sm" len="sm"/>
          </a:ln>
        </p:spPr>
      </p:cxnSp>
      <p:sp>
        <p:nvSpPr>
          <p:cNvPr id="5" name="Rectangle 4">
            <a:extLst>
              <a:ext uri="{FF2B5EF4-FFF2-40B4-BE49-F238E27FC236}">
                <a16:creationId xmlns:a16="http://schemas.microsoft.com/office/drawing/2014/main" id="{CD30FD3A-F217-4D49-840F-BC28AA6DB606}"/>
              </a:ext>
            </a:extLst>
          </p:cNvPr>
          <p:cNvSpPr/>
          <p:nvPr/>
        </p:nvSpPr>
        <p:spPr>
          <a:xfrm>
            <a:off x="724881" y="647700"/>
            <a:ext cx="13886469" cy="1242059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2" name="Google Shape;182;p28"/>
          <p:cNvCxnSpPr/>
          <p:nvPr/>
        </p:nvCxnSpPr>
        <p:spPr>
          <a:xfrm rot="10800000" flipH="1">
            <a:off x="2596976" y="1038125"/>
            <a:ext cx="1" cy="222251"/>
          </a:xfrm>
          <a:prstGeom prst="straightConnector1">
            <a:avLst/>
          </a:prstGeom>
          <a:noFill/>
          <a:ln w="25400" cap="flat" cmpd="sng">
            <a:solidFill>
              <a:srgbClr val="CFD1D3"/>
            </a:solidFill>
            <a:prstDash val="solid"/>
            <a:miter lim="400000"/>
            <a:headEnd type="none" w="sm" len="sm"/>
            <a:tailEnd type="none" w="sm" len="sm"/>
          </a:ln>
        </p:spPr>
      </p:cxnSp>
      <p:sp>
        <p:nvSpPr>
          <p:cNvPr id="179" name="Google Shape;179;p28"/>
          <p:cNvSpPr txBox="1">
            <a:spLocks noGrp="1"/>
          </p:cNvSpPr>
          <p:nvPr>
            <p:ph type="title"/>
          </p:nvPr>
        </p:nvSpPr>
        <p:spPr>
          <a:xfrm>
            <a:off x="1306466" y="1260377"/>
            <a:ext cx="7656242" cy="1132678"/>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000000"/>
              </a:buClr>
              <a:buSzPts val="5500"/>
              <a:buFont typeface="Lora"/>
              <a:buNone/>
            </a:pPr>
            <a:r>
              <a:rPr lang="en-US" sz="7200" dirty="0">
                <a:solidFill>
                  <a:schemeClr val="tx1">
                    <a:lumMod val="95000"/>
                    <a:lumOff val="5000"/>
                  </a:schemeClr>
                </a:solidFill>
                <a:latin typeface="Georgia" panose="02040502050405020303" pitchFamily="18" charset="0"/>
                <a:cs typeface="Calibri Light" panose="020F0302020204030204" pitchFamily="34" charset="0"/>
                <a:sym typeface="Lora"/>
              </a:rPr>
              <a:t>About Me</a:t>
            </a:r>
            <a:endParaRPr sz="7200" dirty="0">
              <a:solidFill>
                <a:schemeClr val="tx1">
                  <a:lumMod val="95000"/>
                  <a:lumOff val="5000"/>
                </a:schemeClr>
              </a:solidFill>
              <a:latin typeface="Georgia" panose="02040502050405020303" pitchFamily="18" charset="0"/>
              <a:cs typeface="Calibri Light" panose="020F0302020204030204" pitchFamily="34" charset="0"/>
            </a:endParaRPr>
          </a:p>
        </p:txBody>
      </p:sp>
      <p:sp>
        <p:nvSpPr>
          <p:cNvPr id="180" name="Google Shape;180;p28"/>
          <p:cNvSpPr txBox="1">
            <a:spLocks noGrp="1"/>
          </p:cNvSpPr>
          <p:nvPr>
            <p:ph type="body" idx="1"/>
          </p:nvPr>
        </p:nvSpPr>
        <p:spPr>
          <a:xfrm>
            <a:off x="1306466" y="2801650"/>
            <a:ext cx="12600034" cy="9828500"/>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53585F"/>
              </a:buClr>
              <a:buSzPts val="2600"/>
              <a:buFont typeface="Karla"/>
              <a:buNone/>
            </a:pPr>
            <a:r>
              <a:rPr lang="en-US" sz="2800" dirty="0">
                <a:solidFill>
                  <a:schemeClr val="tx1"/>
                </a:solidFill>
                <a:latin typeface="Calibri" panose="020F0502020204030204" pitchFamily="34" charset="0"/>
                <a:cs typeface="Calibri" panose="020F0502020204030204" pitchFamily="34" charset="0"/>
              </a:rPr>
              <a:t>I always planned on a career in Graphic Design but after my college course fell through due to under-subscription I spent some time as a factory worker before starting a family. Once the children were old enough, I resumed my path in Graphic Design and incorporated Web Design as a hobby. Developing these skills on a community site I began to make a little money from my designs and eventually had enough experience to get a job as a developer writing software for in-flight entertainment units.</a:t>
            </a:r>
          </a:p>
          <a:p>
            <a:pPr marL="0" lvl="0" indent="0" algn="l" rtl="0">
              <a:lnSpc>
                <a:spcPct val="150000"/>
              </a:lnSpc>
              <a:spcBef>
                <a:spcPts val="0"/>
              </a:spcBef>
              <a:spcAft>
                <a:spcPts val="0"/>
              </a:spcAft>
              <a:buClr>
                <a:srgbClr val="53585F"/>
              </a:buClr>
              <a:buSzPts val="2600"/>
              <a:buFont typeface="Karla"/>
              <a:buNone/>
            </a:pPr>
            <a:r>
              <a:rPr lang="en-US" sz="2800" dirty="0">
                <a:solidFill>
                  <a:schemeClr val="tx1"/>
                </a:solidFill>
                <a:latin typeface="Calibri" panose="020F0502020204030204" pitchFamily="34" charset="0"/>
                <a:cs typeface="Calibri" panose="020F0502020204030204" pitchFamily="34" charset="0"/>
              </a:rPr>
              <a:t>I find it very rewarding when people enjoy using what I have created and with my recent UX course I now have more ways to improve the experience for my users. I truly enjoy making people happy through my work and also as a team mate.</a:t>
            </a:r>
          </a:p>
          <a:p>
            <a:pPr marL="0" lvl="0" indent="0" algn="l" rtl="0">
              <a:lnSpc>
                <a:spcPct val="150000"/>
              </a:lnSpc>
              <a:spcBef>
                <a:spcPts val="0"/>
              </a:spcBef>
              <a:spcAft>
                <a:spcPts val="0"/>
              </a:spcAft>
              <a:buClr>
                <a:srgbClr val="53585F"/>
              </a:buClr>
              <a:buSzPts val="2600"/>
              <a:buFont typeface="Karla"/>
              <a:buNone/>
            </a:pPr>
            <a:br>
              <a:rPr lang="en-GB" sz="2800" dirty="0">
                <a:solidFill>
                  <a:schemeClr val="tx1"/>
                </a:solidFill>
                <a:latin typeface="Calibri" panose="020F0502020204030204" pitchFamily="34" charset="0"/>
                <a:cs typeface="Calibri" panose="020F0502020204030204" pitchFamily="34" charset="0"/>
              </a:rPr>
            </a:br>
            <a:r>
              <a:rPr lang="en-GB" sz="2800" dirty="0">
                <a:solidFill>
                  <a:schemeClr val="tx1"/>
                </a:solidFill>
                <a:latin typeface="Calibri" panose="020F0502020204030204" pitchFamily="34" charset="0"/>
                <a:cs typeface="Calibri" panose="020F0502020204030204" pitchFamily="34" charset="0"/>
              </a:rPr>
              <a:t>I continue to learn and develop my skills in a variety of languages and methodologies, and w</a:t>
            </a:r>
            <a:r>
              <a:rPr lang="en-US" sz="2800" dirty="0">
                <a:solidFill>
                  <a:schemeClr val="tx1"/>
                </a:solidFill>
                <a:latin typeface="Calibri" panose="020F0502020204030204" pitchFamily="34" charset="0"/>
                <a:cs typeface="Calibri" panose="020F0502020204030204" pitchFamily="34" charset="0"/>
              </a:rPr>
              <a:t>hen I am not working I am out with my family and friends on our motorbikes, going for walks, playing computer games, playing with my cat (when he’s in the mood) and looking after my tropical aquarium. </a:t>
            </a:r>
          </a:p>
          <a:p>
            <a:pPr marL="0" lvl="0" indent="0" algn="l" rtl="0">
              <a:lnSpc>
                <a:spcPct val="150000"/>
              </a:lnSpc>
              <a:spcBef>
                <a:spcPts val="0"/>
              </a:spcBef>
              <a:spcAft>
                <a:spcPts val="0"/>
              </a:spcAft>
              <a:buClr>
                <a:srgbClr val="53585F"/>
              </a:buClr>
              <a:buSzPts val="2600"/>
              <a:buFont typeface="Karla"/>
              <a:buNone/>
            </a:pPr>
            <a:endParaRPr sz="2800"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20"/>
          <p:cNvSpPr txBox="1">
            <a:spLocks noGrp="1"/>
          </p:cNvSpPr>
          <p:nvPr>
            <p:ph type="body" idx="1"/>
          </p:nvPr>
        </p:nvSpPr>
        <p:spPr>
          <a:xfrm>
            <a:off x="1439854" y="6178061"/>
            <a:ext cx="12182701" cy="5896708"/>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4E5461"/>
              </a:buClr>
              <a:buSzPts val="2600"/>
              <a:buFont typeface="Karla"/>
              <a:buNone/>
            </a:pPr>
            <a:r>
              <a:rPr lang="en-GB" sz="2800" dirty="0">
                <a:latin typeface="Calibri" panose="020F0502020204030204" pitchFamily="34" charset="0"/>
                <a:cs typeface="Calibri" panose="020F0502020204030204" pitchFamily="34" charset="0"/>
              </a:rPr>
              <a:t>Keeping all your vehicle’s logs and schedules together in a tidy and informative way can be a challenge and this app is aimed at resolving and improving life for its users.</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Clr>
                <a:srgbClr val="4E5461"/>
              </a:buClr>
              <a:buSzPts val="2600"/>
              <a:buFont typeface="Karla"/>
              <a:buNone/>
            </a:pPr>
            <a:endParaRPr sz="2800" dirty="0">
              <a:solidFill>
                <a:srgbClr val="4E5461"/>
              </a:solidFill>
              <a:latin typeface="Calibri" panose="020F0502020204030204" pitchFamily="34" charset="0"/>
              <a:cs typeface="Calibri" panose="020F0502020204030204" pitchFamily="34" charset="0"/>
              <a:sym typeface="Karla"/>
            </a:endParaRPr>
          </a:p>
          <a:p>
            <a:pPr marL="0" lvl="0" indent="0" algn="l" rtl="0">
              <a:lnSpc>
                <a:spcPct val="150000"/>
              </a:lnSpc>
              <a:spcBef>
                <a:spcPts val="0"/>
              </a:spcBef>
              <a:spcAft>
                <a:spcPts val="0"/>
              </a:spcAft>
              <a:buClr>
                <a:srgbClr val="4E5461"/>
              </a:buClr>
              <a:buSzPts val="2600"/>
              <a:buFont typeface="Karla"/>
              <a:buNone/>
            </a:pPr>
            <a:r>
              <a:rPr lang="en-US" sz="2800" dirty="0">
                <a:solidFill>
                  <a:srgbClr val="4E5461"/>
                </a:solidFill>
                <a:latin typeface="Calibri" panose="020F0502020204030204" pitchFamily="34" charset="0"/>
                <a:cs typeface="Calibri" panose="020F0502020204030204" pitchFamily="34" charset="0"/>
                <a:sym typeface="Karla"/>
              </a:rPr>
              <a:t>Three people have specifically expressed a desire for an app which could help them organize their motoring lives. One had stated how their paperwork was not well organized and can be confusing to find the information they want. Another was keen on the schedules to keep on top of their servicing. The third was interested in being notified when tasks were due.</a:t>
            </a:r>
            <a:endParaRPr sz="2800" dirty="0">
              <a:latin typeface="Calibri" panose="020F0502020204030204" pitchFamily="34" charset="0"/>
              <a:cs typeface="Calibri" panose="020F0502020204030204" pitchFamily="34" charset="0"/>
            </a:endParaRPr>
          </a:p>
        </p:txBody>
      </p:sp>
      <p:sp>
        <p:nvSpPr>
          <p:cNvPr id="116" name="Google Shape;116;p20"/>
          <p:cNvSpPr txBox="1">
            <a:spLocks noGrp="1"/>
          </p:cNvSpPr>
          <p:nvPr>
            <p:ph type="title"/>
          </p:nvPr>
        </p:nvSpPr>
        <p:spPr>
          <a:xfrm>
            <a:off x="1439862" y="949470"/>
            <a:ext cx="12182693" cy="5486499"/>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cs typeface="Calibri" panose="020F0502020204030204" pitchFamily="34" charset="0"/>
                <a:sym typeface="Lora"/>
              </a:rPr>
              <a:t>We need a better way to manage our vehicles</a:t>
            </a:r>
            <a:endParaRPr dirty="0">
              <a:latin typeface="Georgia" panose="02040502050405020303" pitchFamily="18" charset="0"/>
              <a:cs typeface="Calibri" panose="020F0502020204030204" pitchFamily="34" charset="0"/>
            </a:endParaRPr>
          </a:p>
        </p:txBody>
      </p:sp>
      <p:pic>
        <p:nvPicPr>
          <p:cNvPr id="3" name="Picture 2">
            <a:extLst>
              <a:ext uri="{FF2B5EF4-FFF2-40B4-BE49-F238E27FC236}">
                <a16:creationId xmlns:a16="http://schemas.microsoft.com/office/drawing/2014/main" id="{61CD7241-AA6E-6A47-A6FB-D063DC2E23DA}"/>
              </a:ext>
            </a:extLst>
          </p:cNvPr>
          <p:cNvPicPr>
            <a:picLocks noChangeAspect="1"/>
          </p:cNvPicPr>
          <p:nvPr/>
        </p:nvPicPr>
        <p:blipFill>
          <a:blip r:embed="rId3"/>
          <a:stretch>
            <a:fillRect/>
          </a:stretch>
        </p:blipFill>
        <p:spPr>
          <a:xfrm>
            <a:off x="15240000" y="0"/>
            <a:ext cx="9144000" cy="13716000"/>
          </a:xfrm>
          <a:prstGeom prst="rect">
            <a:avLst/>
          </a:prstGeom>
        </p:spPr>
      </p:pic>
      <p:sp>
        <p:nvSpPr>
          <p:cNvPr id="4" name="TextBox 3">
            <a:extLst>
              <a:ext uri="{FF2B5EF4-FFF2-40B4-BE49-F238E27FC236}">
                <a16:creationId xmlns:a16="http://schemas.microsoft.com/office/drawing/2014/main" id="{EF1E1256-F9A5-E54D-BA4D-3FD102519299}"/>
              </a:ext>
            </a:extLst>
          </p:cNvPr>
          <p:cNvSpPr txBox="1"/>
          <p:nvPr/>
        </p:nvSpPr>
        <p:spPr>
          <a:xfrm>
            <a:off x="20679508" y="13223630"/>
            <a:ext cx="3704492" cy="523220"/>
          </a:xfrm>
          <a:prstGeom prst="rect">
            <a:avLst/>
          </a:prstGeom>
          <a:noFill/>
        </p:spPr>
        <p:txBody>
          <a:bodyPr wrap="square" rtlCol="0">
            <a:spAutoFit/>
          </a:bodyPr>
          <a:lstStyle/>
          <a:p>
            <a:r>
              <a:rPr lang="en-GB" dirty="0"/>
              <a:t>Photo by </a:t>
            </a:r>
            <a:r>
              <a:rPr lang="en-GB" dirty="0">
                <a:hlinkClick r:id="rId4"/>
              </a:rPr>
              <a:t>Sharon McCutcheon</a:t>
            </a:r>
            <a:r>
              <a:rPr lang="en-GB" dirty="0"/>
              <a:t> on </a:t>
            </a:r>
            <a:r>
              <a:rPr lang="en-GB" dirty="0">
                <a:hlinkClick r:id="rId5"/>
              </a:rPr>
              <a:t>Unsplash</a:t>
            </a:r>
            <a:endParaRPr lang="en-GB"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5" name="Google Shape;125;p21"/>
          <p:cNvSpPr txBox="1">
            <a:spLocks noGrp="1"/>
          </p:cNvSpPr>
          <p:nvPr>
            <p:ph type="body" idx="1"/>
          </p:nvPr>
        </p:nvSpPr>
        <p:spPr>
          <a:xfrm>
            <a:off x="1439856" y="6020911"/>
            <a:ext cx="9477000" cy="5480700"/>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4E5461"/>
              </a:buClr>
              <a:buSzPts val="2600"/>
              <a:buFont typeface="Karla"/>
              <a:buNone/>
            </a:pPr>
            <a:r>
              <a:rPr lang="en-GB" sz="2800" dirty="0">
                <a:solidFill>
                  <a:srgbClr val="4E5461"/>
                </a:solidFill>
                <a:latin typeface="Calibri" panose="020F0502020204030204" pitchFamily="34" charset="0"/>
                <a:cs typeface="Calibri" panose="020F0502020204030204" pitchFamily="34" charset="0"/>
                <a:sym typeface="Karla"/>
              </a:rPr>
              <a:t>To determine if there was a gap in the market for an app for motorists, I conducted some research in the form of interviews and surveys. </a:t>
            </a:r>
          </a:p>
          <a:p>
            <a:pPr marL="0" lvl="0" indent="0" algn="l" rtl="0">
              <a:lnSpc>
                <a:spcPct val="150000"/>
              </a:lnSpc>
              <a:spcBef>
                <a:spcPts val="0"/>
              </a:spcBef>
              <a:spcAft>
                <a:spcPts val="0"/>
              </a:spcAft>
              <a:buClr>
                <a:srgbClr val="4E5461"/>
              </a:buClr>
              <a:buSzPts val="2600"/>
              <a:buFont typeface="Karla"/>
              <a:buNone/>
            </a:pPr>
            <a:endParaRPr lang="en-GB" sz="2800" dirty="0">
              <a:solidFill>
                <a:srgbClr val="4E5461"/>
              </a:solidFill>
              <a:latin typeface="Calibri" panose="020F0502020204030204" pitchFamily="34" charset="0"/>
              <a:cs typeface="Calibri" panose="020F0502020204030204" pitchFamily="34" charset="0"/>
              <a:sym typeface="Karla"/>
            </a:endParaRPr>
          </a:p>
          <a:p>
            <a:pPr marL="0" indent="0"/>
            <a:r>
              <a:rPr lang="en-GB" sz="2800" dirty="0">
                <a:latin typeface="Calibri" panose="020F0502020204030204" pitchFamily="34" charset="0"/>
                <a:cs typeface="Calibri" panose="020F0502020204030204" pitchFamily="34" charset="0"/>
              </a:rPr>
              <a:t>The data I collected showed that motorists use some form of calendar to keep them up to date with maintenance schedules and generally like to check in the morning but they don’t have the level of organisation alerting that they would like. </a:t>
            </a:r>
          </a:p>
          <a:p>
            <a:pPr marL="0" lvl="0" indent="0" algn="l" rtl="0">
              <a:lnSpc>
                <a:spcPct val="150000"/>
              </a:lnSpc>
              <a:spcBef>
                <a:spcPts val="0"/>
              </a:spcBef>
              <a:spcAft>
                <a:spcPts val="0"/>
              </a:spcAft>
              <a:buClr>
                <a:srgbClr val="4E5461"/>
              </a:buClr>
              <a:buSzPts val="2600"/>
              <a:buFont typeface="Karla"/>
              <a:buNone/>
            </a:pPr>
            <a:endParaRPr sz="2800" dirty="0">
              <a:latin typeface="Calibri" panose="020F0502020204030204" pitchFamily="34" charset="0"/>
              <a:cs typeface="Calibri" panose="020F0502020204030204" pitchFamily="34" charset="0"/>
            </a:endParaRPr>
          </a:p>
        </p:txBody>
      </p:sp>
      <p:sp>
        <p:nvSpPr>
          <p:cNvPr id="126" name="Google Shape;126;p21"/>
          <p:cNvSpPr txBox="1">
            <a:spLocks noGrp="1"/>
          </p:cNvSpPr>
          <p:nvPr>
            <p:ph type="title"/>
          </p:nvPr>
        </p:nvSpPr>
        <p:spPr>
          <a:xfrm>
            <a:off x="1439863" y="1371501"/>
            <a:ext cx="11011192" cy="5486499"/>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cs typeface="Calibri" panose="020F0502020204030204" pitchFamily="34" charset="0"/>
                <a:sym typeface="Lora"/>
              </a:rPr>
              <a:t>Discovery: </a:t>
            </a:r>
            <a:endParaRPr dirty="0">
              <a:latin typeface="Georgia" panose="02040502050405020303" pitchFamily="18" charset="0"/>
              <a:cs typeface="Calibri" panose="020F0502020204030204" pitchFamily="34" charset="0"/>
            </a:endParaRPr>
          </a:p>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cs typeface="Calibri" panose="020F0502020204030204" pitchFamily="34" charset="0"/>
                <a:sym typeface="Lora"/>
              </a:rPr>
              <a:t>Research &amp; Analysis</a:t>
            </a:r>
            <a:endParaRPr dirty="0">
              <a:latin typeface="Georgia" panose="02040502050405020303" pitchFamily="18" charset="0"/>
              <a:cs typeface="Calibri" panose="020F0502020204030204" pitchFamily="34" charset="0"/>
            </a:endParaRPr>
          </a:p>
        </p:txBody>
      </p:sp>
      <p:pic>
        <p:nvPicPr>
          <p:cNvPr id="7" name="Picture 6">
            <a:extLst>
              <a:ext uri="{FF2B5EF4-FFF2-40B4-BE49-F238E27FC236}">
                <a16:creationId xmlns:a16="http://schemas.microsoft.com/office/drawing/2014/main" id="{1EF253AA-5FA3-D44E-AFDD-8D410AF79FE4}"/>
              </a:ext>
            </a:extLst>
          </p:cNvPr>
          <p:cNvPicPr>
            <a:picLocks noChangeAspect="1"/>
          </p:cNvPicPr>
          <p:nvPr/>
        </p:nvPicPr>
        <p:blipFill>
          <a:blip r:embed="rId3"/>
          <a:stretch>
            <a:fillRect/>
          </a:stretch>
        </p:blipFill>
        <p:spPr>
          <a:xfrm rot="20687132">
            <a:off x="13666473" y="-508462"/>
            <a:ext cx="9750181" cy="59378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8F0E7FE4-54CC-3B40-B100-30DA5667193D}"/>
              </a:ext>
            </a:extLst>
          </p:cNvPr>
          <p:cNvPicPr>
            <a:picLocks noChangeAspect="1"/>
          </p:cNvPicPr>
          <p:nvPr/>
        </p:nvPicPr>
        <p:blipFill rotWithShape="1">
          <a:blip r:embed="rId4"/>
          <a:srcRect l="20826" t="23077"/>
          <a:stretch/>
        </p:blipFill>
        <p:spPr>
          <a:xfrm rot="708979">
            <a:off x="13417878" y="3777796"/>
            <a:ext cx="10216613" cy="66174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9093D656-1F58-8346-B87C-302B4FDCB2E9}"/>
              </a:ext>
            </a:extLst>
          </p:cNvPr>
          <p:cNvPicPr>
            <a:picLocks noChangeAspect="1"/>
          </p:cNvPicPr>
          <p:nvPr/>
        </p:nvPicPr>
        <p:blipFill>
          <a:blip r:embed="rId5"/>
          <a:stretch>
            <a:fillRect/>
          </a:stretch>
        </p:blipFill>
        <p:spPr>
          <a:xfrm rot="1131747">
            <a:off x="14461757" y="8294747"/>
            <a:ext cx="9917723" cy="6198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Rectangle 1">
            <a:extLst>
              <a:ext uri="{FF2B5EF4-FFF2-40B4-BE49-F238E27FC236}">
                <a16:creationId xmlns:a16="http://schemas.microsoft.com/office/drawing/2014/main" id="{BE02BD46-4498-450C-A1B2-73341CFB372D}"/>
              </a:ext>
            </a:extLst>
          </p:cNvPr>
          <p:cNvSpPr/>
          <p:nvPr/>
        </p:nvSpPr>
        <p:spPr>
          <a:xfrm>
            <a:off x="14963476" y="-1"/>
            <a:ext cx="9420524" cy="13716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Google Shape;131;p22"/>
          <p:cNvSpPr txBox="1">
            <a:spLocks noGrp="1"/>
          </p:cNvSpPr>
          <p:nvPr>
            <p:ph type="body" idx="1"/>
          </p:nvPr>
        </p:nvSpPr>
        <p:spPr>
          <a:xfrm>
            <a:off x="1439862" y="4706471"/>
            <a:ext cx="13284323" cy="6564923"/>
          </a:xfrm>
          <a:prstGeom prst="rect">
            <a:avLst/>
          </a:prstGeom>
          <a:noFill/>
          <a:ln>
            <a:noFill/>
          </a:ln>
        </p:spPr>
        <p:txBody>
          <a:bodyPr spcFirstLastPara="1" wrap="square" lIns="50800" tIns="50800" rIns="50800" bIns="50800" anchor="t" anchorCtr="0">
            <a:noAutofit/>
          </a:bodyPr>
          <a:lstStyle/>
          <a:p>
            <a:pPr marL="0" indent="0"/>
            <a:r>
              <a:rPr lang="en-GB" sz="2800" dirty="0">
                <a:latin typeface="Calibri" panose="020F0502020204030204" pitchFamily="34" charset="0"/>
                <a:cs typeface="Calibri" panose="020F0502020204030204" pitchFamily="34" charset="0"/>
              </a:rPr>
              <a:t>From the interview notes I gathered, I organised them into themes using Miro and then brainstormed some features based on where the interview responses converged. I then went on to feature prioritization; plotting the features onto a grid to determine which items to focus on.</a:t>
            </a:r>
          </a:p>
          <a:p>
            <a:pPr marL="0" indent="0"/>
            <a:endParaRPr lang="en-GB" sz="2800" dirty="0">
              <a:latin typeface="Calibri" panose="020F0502020204030204" pitchFamily="34" charset="0"/>
              <a:cs typeface="Calibri" panose="020F0502020204030204" pitchFamily="34" charset="0"/>
            </a:endParaRPr>
          </a:p>
          <a:p>
            <a:pPr marL="0" indent="0"/>
            <a:r>
              <a:rPr lang="en-GB" sz="2800" dirty="0">
                <a:latin typeface="Calibri" panose="020F0502020204030204" pitchFamily="34" charset="0"/>
                <a:cs typeface="Calibri" panose="020F0502020204030204" pitchFamily="34" charset="0"/>
              </a:rPr>
              <a:t>Here you can see I have decided on:</a:t>
            </a:r>
          </a:p>
          <a:p>
            <a:pPr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Custom colour coding</a:t>
            </a:r>
          </a:p>
          <a:p>
            <a:pPr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Upcoming due dates</a:t>
            </a:r>
          </a:p>
          <a:p>
            <a:pPr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Separate schedules and historical logs</a:t>
            </a:r>
          </a:p>
          <a:p>
            <a:pPr marL="0" indent="0"/>
            <a:r>
              <a:rPr lang="en-GB" sz="2800" dirty="0">
                <a:latin typeface="Calibri" panose="020F0502020204030204" pitchFamily="34" charset="0"/>
                <a:cs typeface="Calibri" panose="020F0502020204030204" pitchFamily="34" charset="0"/>
              </a:rPr>
              <a:t>These were chosen due to the higher value and low to medium complexity.</a:t>
            </a:r>
          </a:p>
          <a:p>
            <a:pPr marL="0" lvl="0" indent="0" algn="l" rtl="0">
              <a:lnSpc>
                <a:spcPct val="150000"/>
              </a:lnSpc>
              <a:spcBef>
                <a:spcPts val="0"/>
              </a:spcBef>
              <a:spcAft>
                <a:spcPts val="0"/>
              </a:spcAft>
              <a:buClr>
                <a:srgbClr val="4E5461"/>
              </a:buClr>
              <a:buSzPts val="2600"/>
              <a:buFont typeface="Karla"/>
              <a:buNone/>
            </a:pPr>
            <a:endParaRPr lang="en-GB" dirty="0"/>
          </a:p>
          <a:p>
            <a:pPr marL="0" lvl="0" indent="0" algn="l" rtl="0">
              <a:lnSpc>
                <a:spcPct val="150000"/>
              </a:lnSpc>
              <a:spcBef>
                <a:spcPts val="0"/>
              </a:spcBef>
              <a:spcAft>
                <a:spcPts val="0"/>
              </a:spcAft>
              <a:buClr>
                <a:srgbClr val="4E5461"/>
              </a:buClr>
              <a:buSzPts val="2600"/>
              <a:buFont typeface="Karla"/>
              <a:buNone/>
            </a:pPr>
            <a:endParaRPr dirty="0"/>
          </a:p>
        </p:txBody>
      </p:sp>
      <p:sp>
        <p:nvSpPr>
          <p:cNvPr id="132" name="Google Shape;132;p22"/>
          <p:cNvSpPr txBox="1">
            <a:spLocks noGrp="1"/>
          </p:cNvSpPr>
          <p:nvPr>
            <p:ph type="title"/>
          </p:nvPr>
        </p:nvSpPr>
        <p:spPr>
          <a:xfrm>
            <a:off x="1439862" y="457101"/>
            <a:ext cx="13049861" cy="5486499"/>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sym typeface="Lora"/>
              </a:rPr>
              <a:t>Design: Concepts &amp; Sketching</a:t>
            </a:r>
            <a:endParaRPr dirty="0">
              <a:latin typeface="Georgia" panose="02040502050405020303" pitchFamily="18" charset="0"/>
            </a:endParaRPr>
          </a:p>
        </p:txBody>
      </p:sp>
      <p:pic>
        <p:nvPicPr>
          <p:cNvPr id="5" name="Picture 4">
            <a:extLst>
              <a:ext uri="{FF2B5EF4-FFF2-40B4-BE49-F238E27FC236}">
                <a16:creationId xmlns:a16="http://schemas.microsoft.com/office/drawing/2014/main" id="{FE240C4D-03CA-A440-A69D-DAE106D2F887}"/>
              </a:ext>
            </a:extLst>
          </p:cNvPr>
          <p:cNvPicPr>
            <a:picLocks noChangeAspect="1"/>
          </p:cNvPicPr>
          <p:nvPr/>
        </p:nvPicPr>
        <p:blipFill>
          <a:blip r:embed="rId3"/>
          <a:stretch>
            <a:fillRect/>
          </a:stretch>
        </p:blipFill>
        <p:spPr>
          <a:xfrm>
            <a:off x="15339992" y="7124183"/>
            <a:ext cx="8909537" cy="6564923"/>
          </a:xfrm>
          <a:prstGeom prst="rect">
            <a:avLst/>
          </a:prstGeom>
          <a:ln>
            <a:noFill/>
          </a:ln>
        </p:spPr>
        <p:style>
          <a:lnRef idx="2">
            <a:schemeClr val="accent1"/>
          </a:lnRef>
          <a:fillRef idx="1">
            <a:schemeClr val="lt1"/>
          </a:fillRef>
          <a:effectRef idx="0">
            <a:schemeClr val="accent1"/>
          </a:effectRef>
          <a:fontRef idx="minor">
            <a:schemeClr val="dk1"/>
          </a:fontRef>
        </p:style>
      </p:pic>
      <p:pic>
        <p:nvPicPr>
          <p:cNvPr id="3" name="Picture 2">
            <a:extLst>
              <a:ext uri="{FF2B5EF4-FFF2-40B4-BE49-F238E27FC236}">
                <a16:creationId xmlns:a16="http://schemas.microsoft.com/office/drawing/2014/main" id="{207C6A47-4534-404F-947C-C35CAFE19ACF}"/>
              </a:ext>
            </a:extLst>
          </p:cNvPr>
          <p:cNvPicPr>
            <a:picLocks noChangeAspect="1"/>
          </p:cNvPicPr>
          <p:nvPr/>
        </p:nvPicPr>
        <p:blipFill>
          <a:blip r:embed="rId4"/>
          <a:stretch>
            <a:fillRect/>
          </a:stretch>
        </p:blipFill>
        <p:spPr>
          <a:xfrm>
            <a:off x="15366886" y="0"/>
            <a:ext cx="8909538" cy="7344688"/>
          </a:xfrm>
          <a:prstGeom prst="rect">
            <a:avLst/>
          </a:prstGeom>
          <a:ln>
            <a:noFill/>
          </a:ln>
        </p:spPr>
        <p:style>
          <a:lnRef idx="2">
            <a:schemeClr val="accent1"/>
          </a:lnRef>
          <a:fillRef idx="1">
            <a:schemeClr val="lt1"/>
          </a:fillRef>
          <a:effectRef idx="0">
            <a:schemeClr val="accent1"/>
          </a:effectRef>
          <a:fontRef idx="minor">
            <a:schemeClr val="dk1"/>
          </a:fontRef>
        </p:style>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36"/>
        <p:cNvGrpSpPr/>
        <p:nvPr/>
      </p:nvGrpSpPr>
      <p:grpSpPr>
        <a:xfrm>
          <a:off x="0" y="0"/>
          <a:ext cx="0" cy="0"/>
          <a:chOff x="0" y="0"/>
          <a:chExt cx="0" cy="0"/>
        </a:xfrm>
      </p:grpSpPr>
      <p:pic>
        <p:nvPicPr>
          <p:cNvPr id="8" name="Picture 7">
            <a:extLst>
              <a:ext uri="{FF2B5EF4-FFF2-40B4-BE49-F238E27FC236}">
                <a16:creationId xmlns:a16="http://schemas.microsoft.com/office/drawing/2014/main" id="{A64DDF4E-5DAD-934F-A0D8-465068905C8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Lst>
          </a:blip>
          <a:stretch>
            <a:fillRect/>
          </a:stretch>
        </p:blipFill>
        <p:spPr>
          <a:xfrm rot="21235744">
            <a:off x="6234782" y="2693154"/>
            <a:ext cx="14003383" cy="9927772"/>
          </a:xfrm>
          <a:prstGeom prst="rect">
            <a:avLst/>
          </a:prstGeom>
          <a:effectLst>
            <a:outerShdw blurRad="203200" dist="139700" dir="2700000" algn="tl" rotWithShape="0">
              <a:prstClr val="black">
                <a:alpha val="32000"/>
              </a:prstClr>
            </a:outerShdw>
          </a:effectLst>
          <a:scene3d>
            <a:camera prst="isometricBottomDown"/>
            <a:lightRig rig="soft" dir="t"/>
          </a:scene3d>
        </p:spPr>
      </p:pic>
      <p:pic>
        <p:nvPicPr>
          <p:cNvPr id="4" name="Picture 3">
            <a:extLst>
              <a:ext uri="{FF2B5EF4-FFF2-40B4-BE49-F238E27FC236}">
                <a16:creationId xmlns:a16="http://schemas.microsoft.com/office/drawing/2014/main" id="{64154A8A-7154-2E4B-A6A9-6F459F537B3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0"/>
                    </a14:imgEffect>
                    <a14:imgEffect>
                      <a14:brightnessContrast bright="20000" contrast="-20000"/>
                    </a14:imgEffect>
                  </a14:imgLayer>
                </a14:imgProps>
              </a:ext>
            </a:extLst>
          </a:blip>
          <a:stretch>
            <a:fillRect/>
          </a:stretch>
        </p:blipFill>
        <p:spPr>
          <a:xfrm>
            <a:off x="15094210" y="2549463"/>
            <a:ext cx="3711749" cy="4949650"/>
          </a:xfrm>
          <a:prstGeom prst="rect">
            <a:avLst/>
          </a:prstGeom>
          <a:effectLst>
            <a:outerShdw blurRad="508000" dist="114300" dir="2700000" algn="tl" rotWithShape="0">
              <a:prstClr val="black">
                <a:alpha val="40000"/>
              </a:prstClr>
            </a:outerShdw>
          </a:effectLst>
          <a:scene3d>
            <a:camera prst="isometricBottomDown"/>
            <a:lightRig rig="threePt" dir="t"/>
          </a:scene3d>
          <a:sp3d/>
        </p:spPr>
      </p:pic>
      <p:sp>
        <p:nvSpPr>
          <p:cNvPr id="13" name="TextBox 12">
            <a:extLst>
              <a:ext uri="{FF2B5EF4-FFF2-40B4-BE49-F238E27FC236}">
                <a16:creationId xmlns:a16="http://schemas.microsoft.com/office/drawing/2014/main" id="{765C1F54-1D07-8F4F-917F-BE63B6891E65}"/>
              </a:ext>
            </a:extLst>
          </p:cNvPr>
          <p:cNvSpPr txBox="1"/>
          <p:nvPr/>
        </p:nvSpPr>
        <p:spPr>
          <a:xfrm>
            <a:off x="1" y="666260"/>
            <a:ext cx="24384000" cy="1169551"/>
          </a:xfrm>
          <a:prstGeom prst="rect">
            <a:avLst/>
          </a:prstGeom>
          <a:noFill/>
        </p:spPr>
        <p:txBody>
          <a:bodyPr wrap="square" rtlCol="0">
            <a:spAutoFit/>
          </a:bodyPr>
          <a:lstStyle/>
          <a:p>
            <a:pPr algn="ctr"/>
            <a:r>
              <a:rPr lang="en-US" sz="7000" dirty="0">
                <a:latin typeface="Georgia" panose="02040502050405020303" pitchFamily="18" charset="0"/>
                <a:cs typeface="Calibri" panose="020F0502020204030204" pitchFamily="34" charset="0"/>
              </a:rPr>
              <a:t>Initial Sketches</a:t>
            </a:r>
          </a:p>
        </p:txBody>
      </p:sp>
      <p:pic>
        <p:nvPicPr>
          <p:cNvPr id="10" name="Picture 9">
            <a:extLst>
              <a:ext uri="{FF2B5EF4-FFF2-40B4-BE49-F238E27FC236}">
                <a16:creationId xmlns:a16="http://schemas.microsoft.com/office/drawing/2014/main" id="{A189988C-6263-D244-B555-C986E4CA999D}"/>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20000"/>
                    </a14:imgEffect>
                  </a14:imgLayer>
                </a14:imgProps>
              </a:ext>
            </a:extLst>
          </a:blip>
          <a:stretch>
            <a:fillRect/>
          </a:stretch>
        </p:blipFill>
        <p:spPr>
          <a:xfrm rot="5400000">
            <a:off x="16063021" y="5174575"/>
            <a:ext cx="6713312" cy="3776238"/>
          </a:xfrm>
          <a:prstGeom prst="rect">
            <a:avLst/>
          </a:prstGeom>
          <a:effectLst>
            <a:outerShdw blurRad="228600" dist="88900" dir="2700000" algn="tl" rotWithShape="0">
              <a:prstClr val="black">
                <a:alpha val="40000"/>
              </a:prstClr>
            </a:outerShdw>
          </a:effectLst>
          <a:scene3d>
            <a:camera prst="perspectiveContrastingLeftFacing"/>
            <a:lightRig rig="threePt" dir="t"/>
          </a:scene3d>
        </p:spPr>
      </p:pic>
      <p:pic>
        <p:nvPicPr>
          <p:cNvPr id="6" name="Picture 5">
            <a:extLst>
              <a:ext uri="{FF2B5EF4-FFF2-40B4-BE49-F238E27FC236}">
                <a16:creationId xmlns:a16="http://schemas.microsoft.com/office/drawing/2014/main" id="{A3D60CC9-D78F-4A45-B744-6395DB763E4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20000" contrast="-20000"/>
                    </a14:imgEffect>
                  </a14:imgLayer>
                </a14:imgProps>
              </a:ext>
            </a:extLst>
          </a:blip>
          <a:stretch>
            <a:fillRect/>
          </a:stretch>
        </p:blipFill>
        <p:spPr>
          <a:xfrm rot="20149791">
            <a:off x="5043471" y="6815357"/>
            <a:ext cx="3629327" cy="4934949"/>
          </a:xfrm>
          <a:prstGeom prst="rect">
            <a:avLst/>
          </a:prstGeom>
          <a:effectLst>
            <a:outerShdw blurRad="381000" dist="215900" dir="2700000" algn="tl" rotWithShape="0">
              <a:prstClr val="black">
                <a:alpha val="40000"/>
              </a:prstClr>
            </a:outerShdw>
          </a:effectLst>
          <a:scene3d>
            <a:camera prst="isometricBottomDown"/>
            <a:lightRig rig="balanced" dir="t"/>
          </a:scene3d>
        </p:spPr>
      </p:pic>
      <p:pic>
        <p:nvPicPr>
          <p:cNvPr id="12" name="Picture 11">
            <a:extLst>
              <a:ext uri="{FF2B5EF4-FFF2-40B4-BE49-F238E27FC236}">
                <a16:creationId xmlns:a16="http://schemas.microsoft.com/office/drawing/2014/main" id="{23A04488-728F-6141-91AB-E5658ACA171A}"/>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bright="20000"/>
                    </a14:imgEffect>
                  </a14:imgLayer>
                </a14:imgProps>
              </a:ext>
            </a:extLst>
          </a:blip>
          <a:stretch>
            <a:fillRect/>
          </a:stretch>
        </p:blipFill>
        <p:spPr>
          <a:xfrm rot="20988277">
            <a:off x="3725415" y="1889748"/>
            <a:ext cx="4920992" cy="8748430"/>
          </a:xfrm>
          <a:prstGeom prst="rect">
            <a:avLst/>
          </a:prstGeom>
          <a:effectLst>
            <a:outerShdw blurRad="419100" dist="292100" dir="2700000" algn="tl" rotWithShape="0">
              <a:prstClr val="black">
                <a:alpha val="40000"/>
              </a:prstClr>
            </a:outerShdw>
          </a:effectLst>
          <a:scene3d>
            <a:camera prst="isometricBottomDown"/>
            <a:lightRig rig="threePt" dir="t"/>
          </a:scene3d>
        </p:spPr>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2" name="Picture 11">
            <a:extLst>
              <a:ext uri="{FF2B5EF4-FFF2-40B4-BE49-F238E27FC236}">
                <a16:creationId xmlns:a16="http://schemas.microsoft.com/office/drawing/2014/main" id="{ACDC69C6-0C60-4A0D-A644-853C60A5CE47}"/>
              </a:ext>
            </a:extLst>
          </p:cNvPr>
          <p:cNvPicPr>
            <a:picLocks noChangeAspect="1"/>
          </p:cNvPicPr>
          <p:nvPr/>
        </p:nvPicPr>
        <p:blipFill>
          <a:blip r:embed="rId3"/>
          <a:stretch>
            <a:fillRect/>
          </a:stretch>
        </p:blipFill>
        <p:spPr>
          <a:xfrm rot="907983">
            <a:off x="17133368" y="1682986"/>
            <a:ext cx="6146944" cy="9271911"/>
          </a:xfrm>
          <a:prstGeom prst="rect">
            <a:avLst/>
          </a:prstGeom>
          <a:effectLst>
            <a:outerShdw blurRad="50800" dist="38100" dir="5400000" algn="t" rotWithShape="0">
              <a:prstClr val="black">
                <a:alpha val="40000"/>
              </a:prstClr>
            </a:outerShdw>
          </a:effectLst>
        </p:spPr>
      </p:pic>
      <p:sp>
        <p:nvSpPr>
          <p:cNvPr id="142" name="Google Shape;142;p24"/>
          <p:cNvSpPr txBox="1">
            <a:spLocks noGrp="1"/>
          </p:cNvSpPr>
          <p:nvPr>
            <p:ph type="body" idx="1"/>
          </p:nvPr>
        </p:nvSpPr>
        <p:spPr>
          <a:xfrm>
            <a:off x="1439856" y="4558207"/>
            <a:ext cx="9809944" cy="6468381"/>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4E5461"/>
              </a:buClr>
              <a:buSzPts val="2600"/>
              <a:buFont typeface="Karla"/>
              <a:buNone/>
            </a:pPr>
            <a:r>
              <a:rPr lang="en-GB" sz="2800" dirty="0">
                <a:solidFill>
                  <a:srgbClr val="4E5461"/>
                </a:solidFill>
                <a:latin typeface="Calibri" panose="020F0502020204030204" pitchFamily="34" charset="0"/>
                <a:cs typeface="Calibri" panose="020F0502020204030204" pitchFamily="34" charset="0"/>
                <a:sym typeface="Karla"/>
              </a:rPr>
              <a:t>To the right are two screens from the initial digital proof of concept created in Figma. The image on the right is for a login screen and on the left it th</a:t>
            </a:r>
            <a:r>
              <a:rPr lang="en-GB" sz="2800" dirty="0">
                <a:latin typeface="Calibri" panose="020F0502020204030204" pitchFamily="34" charset="0"/>
                <a:cs typeface="Calibri" panose="020F0502020204030204" pitchFamily="34" charset="0"/>
              </a:rPr>
              <a:t>e main schedules screen, this displays three main items along the top (they will be MOT, Tax and Insurance). It has a list of upcoming tasks and a central area for the common maintenance items.</a:t>
            </a:r>
            <a:endParaRPr lang="en-GB" sz="2800" dirty="0">
              <a:solidFill>
                <a:srgbClr val="4E5461"/>
              </a:solidFill>
              <a:latin typeface="Calibri" panose="020F0502020204030204" pitchFamily="34" charset="0"/>
              <a:cs typeface="Calibri" panose="020F0502020204030204" pitchFamily="34" charset="0"/>
              <a:sym typeface="Karla"/>
            </a:endParaRPr>
          </a:p>
          <a:p>
            <a:pPr marL="0" lvl="0" indent="0" algn="l" rtl="0">
              <a:lnSpc>
                <a:spcPct val="150000"/>
              </a:lnSpc>
              <a:spcBef>
                <a:spcPts val="0"/>
              </a:spcBef>
              <a:spcAft>
                <a:spcPts val="0"/>
              </a:spcAft>
              <a:buClr>
                <a:srgbClr val="4E5461"/>
              </a:buClr>
              <a:buSzPts val="2600"/>
              <a:buFont typeface="Karla"/>
              <a:buNone/>
            </a:pPr>
            <a:r>
              <a:rPr lang="en-GB" sz="2800" dirty="0">
                <a:latin typeface="Calibri" panose="020F0502020204030204" pitchFamily="34" charset="0"/>
                <a:cs typeface="Calibri" panose="020F0502020204030204" pitchFamily="34" charset="0"/>
              </a:rPr>
              <a:t>As these are initial designs, they have been made in low-fidelity to get feedback on the general direction and features. I used a UI Kit for the buttons, fields and image placeholders.</a:t>
            </a:r>
          </a:p>
          <a:p>
            <a:pPr marL="0" indent="0"/>
            <a:r>
              <a:rPr lang="en-GB" sz="2800" dirty="0">
                <a:latin typeface="Calibri" panose="020F0502020204030204" pitchFamily="34" charset="0"/>
                <a:cs typeface="Calibri" panose="020F0502020204030204" pitchFamily="34" charset="0"/>
                <a:hlinkClick r:id="rId4"/>
              </a:rPr>
              <a:t>Click here to view this Prototype</a:t>
            </a:r>
            <a:endParaRPr lang="en-GB"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Clr>
                <a:srgbClr val="4E5461"/>
              </a:buClr>
              <a:buSzPts val="2600"/>
              <a:buFont typeface="Karla"/>
              <a:buNone/>
            </a:pPr>
            <a:endParaRPr lang="en-GB" sz="2800" dirty="0">
              <a:latin typeface="Calibri" panose="020F0502020204030204" pitchFamily="34" charset="0"/>
              <a:cs typeface="Calibri" panose="020F0502020204030204" pitchFamily="34" charset="0"/>
            </a:endParaRPr>
          </a:p>
        </p:txBody>
      </p:sp>
      <p:sp>
        <p:nvSpPr>
          <p:cNvPr id="143" name="Google Shape;143;p24"/>
          <p:cNvSpPr txBox="1">
            <a:spLocks noGrp="1"/>
          </p:cNvSpPr>
          <p:nvPr>
            <p:ph type="title"/>
          </p:nvPr>
        </p:nvSpPr>
        <p:spPr>
          <a:xfrm>
            <a:off x="1439862" y="1341263"/>
            <a:ext cx="19005501" cy="3349593"/>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cs typeface="Calibri" panose="020F0502020204030204" pitchFamily="34" charset="0"/>
                <a:sym typeface="Lora"/>
              </a:rPr>
              <a:t>Develop: Prototyping</a:t>
            </a:r>
            <a:endParaRPr dirty="0">
              <a:latin typeface="Georgia" panose="02040502050405020303" pitchFamily="18" charset="0"/>
              <a:cs typeface="Calibri" panose="020F0502020204030204" pitchFamily="34" charset="0"/>
            </a:endParaRPr>
          </a:p>
        </p:txBody>
      </p:sp>
      <p:pic>
        <p:nvPicPr>
          <p:cNvPr id="10" name="Picture 9">
            <a:extLst>
              <a:ext uri="{FF2B5EF4-FFF2-40B4-BE49-F238E27FC236}">
                <a16:creationId xmlns:a16="http://schemas.microsoft.com/office/drawing/2014/main" id="{18F51919-87BC-4A82-A11F-2F608F8ABA32}"/>
              </a:ext>
            </a:extLst>
          </p:cNvPr>
          <p:cNvPicPr>
            <a:picLocks noChangeAspect="1"/>
          </p:cNvPicPr>
          <p:nvPr/>
        </p:nvPicPr>
        <p:blipFill>
          <a:blip r:embed="rId5"/>
          <a:stretch>
            <a:fillRect/>
          </a:stretch>
        </p:blipFill>
        <p:spPr>
          <a:xfrm>
            <a:off x="11742499" y="3508407"/>
            <a:ext cx="8826901" cy="78497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1522540" y="2358385"/>
            <a:ext cx="21334148" cy="5588460"/>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4E5461"/>
              </a:buClr>
              <a:buSzPts val="2600"/>
              <a:buFont typeface="Karla"/>
              <a:buNone/>
            </a:pPr>
            <a:r>
              <a:rPr lang="en-GB" sz="2800" dirty="0">
                <a:solidFill>
                  <a:srgbClr val="4E5461"/>
                </a:solidFill>
                <a:latin typeface="Calibri" panose="020F0502020204030204" pitchFamily="34" charset="0"/>
                <a:cs typeface="Calibri" panose="020F0502020204030204" pitchFamily="34" charset="0"/>
                <a:sym typeface="Karla"/>
              </a:rPr>
              <a:t>Using a combination of in person and remote (using Lookback) testing sessions, I was able to identify some key areas for improvement.</a:t>
            </a:r>
            <a:endParaRPr lang="en-GB"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Clr>
                <a:srgbClr val="4E5461"/>
              </a:buClr>
              <a:buSzPts val="2600"/>
              <a:buFont typeface="Karla"/>
              <a:buNone/>
            </a:pPr>
            <a:r>
              <a:rPr lang="en-GB" sz="2800" dirty="0">
                <a:latin typeface="Calibri" panose="020F0502020204030204" pitchFamily="34" charset="0"/>
                <a:cs typeface="Calibri" panose="020F0502020204030204" pitchFamily="34" charset="0"/>
              </a:rPr>
              <a:t>Users were asked to sign up an account and then log in. The main insights from testing are that  the sign up wasn’t clear and the prototype was taller than most people’s devices. The scrolling list of tasks was given only a small space.</a:t>
            </a:r>
          </a:p>
          <a:p>
            <a:r>
              <a:rPr lang="en-GB" sz="2800" dirty="0">
                <a:latin typeface="Calibri" panose="020F0502020204030204" pitchFamily="34" charset="0"/>
                <a:cs typeface="Calibri" panose="020F0502020204030204" pitchFamily="34" charset="0"/>
              </a:rPr>
              <a:t> </a:t>
            </a:r>
          </a:p>
          <a:p>
            <a:pPr marL="685800" lvl="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40% Users logged in instead of signing up.</a:t>
            </a:r>
          </a:p>
          <a:p>
            <a:pPr marL="685800" lvl="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100% Users attempted tapping non-clickable elements.</a:t>
            </a:r>
          </a:p>
          <a:p>
            <a:pPr marL="685800" lvl="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Some users reported the scrolling was annoying.</a:t>
            </a:r>
          </a:p>
          <a:p>
            <a:pPr marL="685800" lvl="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The Lookback screen was hiding the lower portion of the app.</a:t>
            </a:r>
          </a:p>
        </p:txBody>
      </p:sp>
      <p:sp>
        <p:nvSpPr>
          <p:cNvPr id="150" name="Google Shape;150;p25"/>
          <p:cNvSpPr txBox="1">
            <a:spLocks noGrp="1"/>
          </p:cNvSpPr>
          <p:nvPr>
            <p:ph type="title"/>
          </p:nvPr>
        </p:nvSpPr>
        <p:spPr>
          <a:xfrm>
            <a:off x="1439862" y="752940"/>
            <a:ext cx="19005600" cy="1804500"/>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sym typeface="Lora"/>
              </a:rPr>
              <a:t>Test: Validation, Usability, Feedback</a:t>
            </a:r>
            <a:endParaRPr dirty="0">
              <a:latin typeface="Georgia" panose="02040502050405020303" pitchFamily="18" charset="0"/>
            </a:endParaRPr>
          </a:p>
        </p:txBody>
      </p:sp>
      <p:sp>
        <p:nvSpPr>
          <p:cNvPr id="155" name="Google Shape;155;p25"/>
          <p:cNvSpPr/>
          <p:nvPr/>
        </p:nvSpPr>
        <p:spPr>
          <a:xfrm>
            <a:off x="17662703" y="8222896"/>
            <a:ext cx="1535330" cy="7874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EFDFD"/>
              </a:buClr>
              <a:buSzPts val="4400"/>
              <a:buFont typeface="Montserrat"/>
              <a:buNone/>
            </a:pPr>
            <a:r>
              <a:rPr lang="en-US" sz="4400" b="0" i="0" u="none" strike="noStrike" cap="none">
                <a:solidFill>
                  <a:srgbClr val="FEFDFD"/>
                </a:solidFill>
                <a:latin typeface="Montserrat"/>
                <a:ea typeface="Montserrat"/>
                <a:cs typeface="Montserrat"/>
                <a:sym typeface="Montserrat"/>
              </a:rPr>
              <a:t>100%</a:t>
            </a:r>
            <a:endParaRPr sz="1400" b="0" i="0" u="none" strike="noStrike" cap="none">
              <a:solidFill>
                <a:srgbClr val="000000"/>
              </a:solidFill>
              <a:latin typeface="Arial"/>
              <a:ea typeface="Arial"/>
              <a:cs typeface="Arial"/>
              <a:sym typeface="Arial"/>
            </a:endParaRPr>
          </a:p>
        </p:txBody>
      </p:sp>
      <p:sp>
        <p:nvSpPr>
          <p:cNvPr id="157" name="Google Shape;157;p25"/>
          <p:cNvSpPr/>
          <p:nvPr/>
        </p:nvSpPr>
        <p:spPr>
          <a:xfrm>
            <a:off x="15177202" y="11944846"/>
            <a:ext cx="1206196" cy="787401"/>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EFDFD"/>
              </a:buClr>
              <a:buSzPts val="4400"/>
              <a:buFont typeface="Montserrat"/>
              <a:buNone/>
            </a:pPr>
            <a:r>
              <a:rPr lang="en-US" sz="4400" b="0" i="0" u="none" strike="noStrike" cap="none">
                <a:solidFill>
                  <a:srgbClr val="FEFDFD"/>
                </a:solidFill>
                <a:latin typeface="Montserrat"/>
                <a:ea typeface="Montserrat"/>
                <a:cs typeface="Montserrat"/>
                <a:sym typeface="Montserrat"/>
              </a:rPr>
              <a:t>25%</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EC02832A-6CE7-45EA-B0CF-8D1AE515B69F}"/>
              </a:ext>
            </a:extLst>
          </p:cNvPr>
          <p:cNvPicPr>
            <a:picLocks noChangeAspect="1"/>
          </p:cNvPicPr>
          <p:nvPr/>
        </p:nvPicPr>
        <p:blipFill>
          <a:blip r:embed="rId3"/>
          <a:stretch>
            <a:fillRect/>
          </a:stretch>
        </p:blipFill>
        <p:spPr>
          <a:xfrm>
            <a:off x="-4771" y="7967215"/>
            <a:ext cx="24388771" cy="5748785"/>
          </a:xfrm>
          <a:prstGeom prst="rect">
            <a:avLst/>
          </a:prstGeom>
        </p:spPr>
      </p:pic>
      <p:pic>
        <p:nvPicPr>
          <p:cNvPr id="3" name="Picture 2">
            <a:extLst>
              <a:ext uri="{FF2B5EF4-FFF2-40B4-BE49-F238E27FC236}">
                <a16:creationId xmlns:a16="http://schemas.microsoft.com/office/drawing/2014/main" id="{242D4558-0AAD-467F-BE1D-598D33B9A975}"/>
              </a:ext>
            </a:extLst>
          </p:cNvPr>
          <p:cNvPicPr>
            <a:picLocks noChangeAspect="1"/>
          </p:cNvPicPr>
          <p:nvPr/>
        </p:nvPicPr>
        <p:blipFill>
          <a:blip r:embed="rId4"/>
          <a:stretch>
            <a:fillRect/>
          </a:stretch>
        </p:blipFill>
        <p:spPr>
          <a:xfrm>
            <a:off x="12889083" y="6535071"/>
            <a:ext cx="6988629" cy="5982420"/>
          </a:xfrm>
          <a:prstGeom prst="rect">
            <a:avLst/>
          </a:prstGeom>
          <a:ln>
            <a:noFill/>
          </a:ln>
          <a:effectLst>
            <a:outerShdw blurRad="76200" dist="12700" dir="8100000" sy="-23000" kx="800400" algn="br" rotWithShape="0">
              <a:prstClr val="black">
                <a:alpha val="20000"/>
              </a:prstClr>
            </a:outerShdw>
          </a:effectLst>
          <a:scene3d>
            <a:camera prst="perspectiveFront" fov="5100000">
              <a:rot lat="0" lon="2100000" rev="0"/>
            </a:camera>
            <a:lightRig rig="balanced" dir="t"/>
          </a:scene3d>
          <a:sp3d extrusionH="228600" prstMaterial="metal">
            <a:bevelT w="412750" h="412750" prst="coolSlant"/>
            <a:bevelB w="0" h="0" prst="coolSlant"/>
          </a:sp3d>
        </p:spPr>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body" idx="1"/>
          </p:nvPr>
        </p:nvSpPr>
        <p:spPr>
          <a:xfrm>
            <a:off x="1439853" y="6051176"/>
            <a:ext cx="13726800" cy="5480700"/>
          </a:xfrm>
          <a:prstGeom prst="rect">
            <a:avLst/>
          </a:prstGeom>
          <a:noFill/>
          <a:ln>
            <a:noFill/>
          </a:ln>
        </p:spPr>
        <p:txBody>
          <a:bodyPr spcFirstLastPara="1" wrap="square" lIns="50800" tIns="50800" rIns="50800" bIns="50800" anchor="t" anchorCtr="0">
            <a:noAutofit/>
          </a:bodyPr>
          <a:lstStyle/>
          <a:p>
            <a:pPr marL="0" lvl="0" indent="0"/>
            <a:r>
              <a:rPr lang="en-GB" sz="2800" dirty="0">
                <a:latin typeface="Calibri" panose="020F0502020204030204" pitchFamily="34" charset="0"/>
                <a:cs typeface="Calibri" panose="020F0502020204030204" pitchFamily="34" charset="0"/>
              </a:rPr>
              <a:t>Most notable from the first round of testing was the need for a simplified colour picker on the new task screen and the prototype was too low-fidelity for the user to automatically recognise all the items on the screen.</a:t>
            </a:r>
          </a:p>
          <a:p>
            <a:pPr marL="0" lvl="0" indent="0"/>
            <a:r>
              <a:rPr lang="en-GB" sz="2800" dirty="0">
                <a:latin typeface="Calibri" panose="020F0502020204030204" pitchFamily="34" charset="0"/>
                <a:cs typeface="Calibri" panose="020F0502020204030204" pitchFamily="34" charset="0"/>
              </a:rPr>
              <a:t>My second round of testing was using the high-fidelity prototype and users were quite pleased with the look and feel of the design. The improvement made after this round of testing was to the login screen, users were not finding the sign-up button very easily so I upgraded the button from tertiary style to secondary. This surprised me as it was initially recommended to use a tertiary button to avoid users not knowing where to tap.</a:t>
            </a:r>
          </a:p>
        </p:txBody>
      </p:sp>
      <p:sp>
        <p:nvSpPr>
          <p:cNvPr id="165" name="Google Shape;165;p26"/>
          <p:cNvSpPr txBox="1">
            <a:spLocks noGrp="1"/>
          </p:cNvSpPr>
          <p:nvPr>
            <p:ph type="title"/>
          </p:nvPr>
        </p:nvSpPr>
        <p:spPr>
          <a:xfrm>
            <a:off x="1439862" y="1371501"/>
            <a:ext cx="19005501" cy="5486499"/>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sym typeface="Lora"/>
              </a:rPr>
              <a:t>Design: Iteration</a:t>
            </a:r>
            <a:endParaRPr dirty="0">
              <a:latin typeface="Georgia" panose="02040502050405020303" pitchFamily="18" charset="0"/>
            </a:endParaRPr>
          </a:p>
        </p:txBody>
      </p:sp>
      <p:pic>
        <p:nvPicPr>
          <p:cNvPr id="3" name="Picture 2">
            <a:extLst>
              <a:ext uri="{FF2B5EF4-FFF2-40B4-BE49-F238E27FC236}">
                <a16:creationId xmlns:a16="http://schemas.microsoft.com/office/drawing/2014/main" id="{DEDF0C96-1479-4A42-88FB-FA7E817AF3D0}"/>
              </a:ext>
            </a:extLst>
          </p:cNvPr>
          <p:cNvPicPr>
            <a:picLocks noChangeAspect="1"/>
          </p:cNvPicPr>
          <p:nvPr/>
        </p:nvPicPr>
        <p:blipFill>
          <a:blip r:embed="rId3"/>
          <a:stretch>
            <a:fillRect/>
          </a:stretch>
        </p:blipFill>
        <p:spPr>
          <a:xfrm>
            <a:off x="15211226" y="1025925"/>
            <a:ext cx="7732912" cy="11664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body" idx="1"/>
          </p:nvPr>
        </p:nvSpPr>
        <p:spPr>
          <a:xfrm>
            <a:off x="836120" y="4857052"/>
            <a:ext cx="11882700" cy="6501022"/>
          </a:xfrm>
          <a:prstGeom prst="rect">
            <a:avLst/>
          </a:prstGeom>
          <a:noFill/>
          <a:ln>
            <a:noFill/>
          </a:ln>
        </p:spPr>
        <p:txBody>
          <a:bodyPr spcFirstLastPara="1" wrap="square" lIns="50800" tIns="50800" rIns="50800" bIns="50800" anchor="t" anchorCtr="0">
            <a:noAutofit/>
          </a:bodyPr>
          <a:lstStyle/>
          <a:p>
            <a:pPr marL="0" lvl="0" indent="0" algn="l" rtl="0">
              <a:lnSpc>
                <a:spcPct val="150000"/>
              </a:lnSpc>
              <a:spcBef>
                <a:spcPts val="0"/>
              </a:spcBef>
              <a:spcAft>
                <a:spcPts val="0"/>
              </a:spcAft>
              <a:buClr>
                <a:srgbClr val="4E5461"/>
              </a:buClr>
              <a:buSzPts val="2600"/>
              <a:buFont typeface="Karla"/>
              <a:buNone/>
            </a:pPr>
            <a:r>
              <a:rPr lang="en-US" sz="2800" dirty="0">
                <a:latin typeface="Calibri" panose="020F0502020204030204" pitchFamily="34" charset="0"/>
                <a:cs typeface="Calibri" panose="020F0502020204030204" pitchFamily="34" charset="0"/>
              </a:rPr>
              <a:t>Here is the final version, from user feedback and accessibility reviews I was able to find a few areas I could improve on. The top section has reduced to 3 items instead of 4 to </a:t>
            </a:r>
            <a:r>
              <a:rPr lang="en-US" sz="2800" dirty="0" err="1">
                <a:latin typeface="Calibri" panose="020F0502020204030204" pitchFamily="34" charset="0"/>
                <a:cs typeface="Calibri" panose="020F0502020204030204" pitchFamily="34" charset="0"/>
              </a:rPr>
              <a:t>maximise</a:t>
            </a:r>
            <a:r>
              <a:rPr lang="en-US" sz="2800" dirty="0">
                <a:latin typeface="Calibri" panose="020F0502020204030204" pitchFamily="34" charset="0"/>
                <a:cs typeface="Calibri" panose="020F0502020204030204" pitchFamily="34" charset="0"/>
              </a:rPr>
              <a:t> on space. Fonts in some areas were enlarged and contrast improved. I implemented the simplified </a:t>
            </a:r>
            <a:r>
              <a:rPr lang="en-US" sz="2800" dirty="0" err="1">
                <a:latin typeface="Calibri" panose="020F0502020204030204" pitchFamily="34" charset="0"/>
                <a:cs typeface="Calibri" panose="020F0502020204030204" pitchFamily="34" charset="0"/>
              </a:rPr>
              <a:t>colour</a:t>
            </a:r>
            <a:r>
              <a:rPr lang="en-US" sz="2800" dirty="0">
                <a:latin typeface="Calibri" panose="020F0502020204030204" pitchFamily="34" charset="0"/>
                <a:cs typeface="Calibri" panose="020F0502020204030204" pitchFamily="34" charset="0"/>
              </a:rPr>
              <a:t> picker and improved the sign up button. </a:t>
            </a:r>
          </a:p>
          <a:p>
            <a:pPr marL="0" lvl="0" indent="0" algn="l" rtl="0">
              <a:lnSpc>
                <a:spcPct val="150000"/>
              </a:lnSpc>
              <a:spcBef>
                <a:spcPts val="0"/>
              </a:spcBef>
              <a:spcAft>
                <a:spcPts val="0"/>
              </a:spcAft>
              <a:buClr>
                <a:srgbClr val="4E5461"/>
              </a:buClr>
              <a:buSzPts val="2600"/>
              <a:buFont typeface="Karla"/>
              <a:buNone/>
            </a:pPr>
            <a:r>
              <a:rPr lang="en-US" sz="2800" dirty="0">
                <a:solidFill>
                  <a:srgbClr val="4E5461"/>
                </a:solidFill>
                <a:latin typeface="Calibri" panose="020F0502020204030204" pitchFamily="34" charset="0"/>
                <a:cs typeface="Calibri" panose="020F0502020204030204" pitchFamily="34" charset="0"/>
                <a:sym typeface="Karla"/>
              </a:rPr>
              <a:t>The user testing proved invaluable in </a:t>
            </a:r>
            <a:r>
              <a:rPr lang="en-US" sz="2800" dirty="0">
                <a:latin typeface="Calibri" panose="020F0502020204030204" pitchFamily="34" charset="0"/>
                <a:cs typeface="Calibri" panose="020F0502020204030204" pitchFamily="34" charset="0"/>
              </a:rPr>
              <a:t>designing this app and I have had people interested in buying the app once released.</a:t>
            </a:r>
          </a:p>
          <a:p>
            <a:pPr marL="0" lvl="0" indent="0" algn="l" rtl="0">
              <a:lnSpc>
                <a:spcPct val="150000"/>
              </a:lnSpc>
              <a:spcBef>
                <a:spcPts val="0"/>
              </a:spcBef>
              <a:spcAft>
                <a:spcPts val="0"/>
              </a:spcAft>
              <a:buClr>
                <a:srgbClr val="4E5461"/>
              </a:buClr>
              <a:buSzPts val="2600"/>
              <a:buFont typeface="Karla"/>
              <a:buNone/>
            </a:pPr>
            <a:r>
              <a:rPr lang="en-US" sz="2800" dirty="0">
                <a:solidFill>
                  <a:srgbClr val="4E5461"/>
                </a:solidFill>
                <a:latin typeface="Calibri" panose="020F0502020204030204" pitchFamily="34" charset="0"/>
                <a:cs typeface="Calibri" panose="020F0502020204030204" pitchFamily="34" charset="0"/>
                <a:sym typeface="Karla"/>
              </a:rPr>
              <a:t>This was an enjoyable and enlightening project which has given me a lot of extra skills I can apply to my career.</a:t>
            </a:r>
          </a:p>
          <a:p>
            <a:pPr marL="0" lvl="0" indent="0" algn="l" rtl="0">
              <a:lnSpc>
                <a:spcPct val="150000"/>
              </a:lnSpc>
              <a:spcBef>
                <a:spcPts val="0"/>
              </a:spcBef>
              <a:spcAft>
                <a:spcPts val="0"/>
              </a:spcAft>
              <a:buClr>
                <a:srgbClr val="4E5461"/>
              </a:buClr>
              <a:buSzPts val="2600"/>
              <a:buFont typeface="Karla"/>
              <a:buNone/>
            </a:pPr>
            <a:r>
              <a:rPr lang="en-US" sz="2800" dirty="0">
                <a:latin typeface="Calibri" panose="020F0502020204030204" pitchFamily="34" charset="0"/>
                <a:cs typeface="Calibri" panose="020F0502020204030204" pitchFamily="34" charset="0"/>
                <a:hlinkClick r:id="rId3"/>
              </a:rPr>
              <a:t>Click here to view the final prototype.</a:t>
            </a:r>
            <a:endParaRPr lang="en-US" sz="2800" dirty="0">
              <a:solidFill>
                <a:srgbClr val="4E5461"/>
              </a:solidFill>
              <a:latin typeface="Calibri" panose="020F0502020204030204" pitchFamily="34" charset="0"/>
              <a:cs typeface="Calibri" panose="020F0502020204030204" pitchFamily="34" charset="0"/>
              <a:sym typeface="Karla"/>
            </a:endParaRPr>
          </a:p>
        </p:txBody>
      </p:sp>
      <p:sp>
        <p:nvSpPr>
          <p:cNvPr id="172" name="Google Shape;172;p27"/>
          <p:cNvSpPr txBox="1">
            <a:spLocks noGrp="1"/>
          </p:cNvSpPr>
          <p:nvPr>
            <p:ph type="title"/>
          </p:nvPr>
        </p:nvSpPr>
        <p:spPr>
          <a:xfrm>
            <a:off x="836120" y="1998758"/>
            <a:ext cx="19005501" cy="2044115"/>
          </a:xfrm>
          <a:prstGeom prst="rect">
            <a:avLst/>
          </a:prstGeom>
          <a:noFill/>
          <a:ln>
            <a:noFill/>
          </a:ln>
        </p:spPr>
        <p:txBody>
          <a:bodyPr spcFirstLastPara="1" wrap="square" lIns="50800" tIns="50800" rIns="50800" bIns="50800" anchor="ctr" anchorCtr="0">
            <a:noAutofit/>
          </a:bodyPr>
          <a:lstStyle/>
          <a:p>
            <a:pPr marL="0" lvl="0" indent="0" algn="l" rtl="0">
              <a:lnSpc>
                <a:spcPct val="100000"/>
              </a:lnSpc>
              <a:spcBef>
                <a:spcPts val="0"/>
              </a:spcBef>
              <a:spcAft>
                <a:spcPts val="0"/>
              </a:spcAft>
              <a:buClr>
                <a:srgbClr val="1C1D21"/>
              </a:buClr>
              <a:buSzPts val="7000"/>
              <a:buFont typeface="Lora"/>
              <a:buNone/>
            </a:pPr>
            <a:r>
              <a:rPr lang="en-US" sz="7000" dirty="0">
                <a:solidFill>
                  <a:srgbClr val="1C1D21"/>
                </a:solidFill>
                <a:latin typeface="Georgia" panose="02040502050405020303" pitchFamily="18" charset="0"/>
                <a:cs typeface="Calibri" panose="020F0502020204030204" pitchFamily="34" charset="0"/>
                <a:sym typeface="Lora"/>
              </a:rPr>
              <a:t>Solution &amp; Impact Overview</a:t>
            </a:r>
            <a:endParaRPr dirty="0">
              <a:latin typeface="Georgia" panose="02040502050405020303" pitchFamily="18" charset="0"/>
              <a:cs typeface="Calibri" panose="020F0502020204030204" pitchFamily="34" charset="0"/>
            </a:endParaRPr>
          </a:p>
        </p:txBody>
      </p:sp>
      <p:pic>
        <p:nvPicPr>
          <p:cNvPr id="5" name="Picture 4">
            <a:extLst>
              <a:ext uri="{FF2B5EF4-FFF2-40B4-BE49-F238E27FC236}">
                <a16:creationId xmlns:a16="http://schemas.microsoft.com/office/drawing/2014/main" id="{14979F0A-E4E8-4D22-B9A0-DD3F60C3A380}"/>
              </a:ext>
            </a:extLst>
          </p:cNvPr>
          <p:cNvPicPr>
            <a:picLocks noChangeAspect="1"/>
          </p:cNvPicPr>
          <p:nvPr/>
        </p:nvPicPr>
        <p:blipFill>
          <a:blip r:embed="rId4"/>
          <a:stretch>
            <a:fillRect/>
          </a:stretch>
        </p:blipFill>
        <p:spPr>
          <a:xfrm rot="884985">
            <a:off x="17621514" y="1027408"/>
            <a:ext cx="6815842" cy="10280862"/>
          </a:xfrm>
          <a:prstGeom prst="rect">
            <a:avLst/>
          </a:prstGeom>
        </p:spPr>
      </p:pic>
      <p:pic>
        <p:nvPicPr>
          <p:cNvPr id="3" name="Picture 2">
            <a:extLst>
              <a:ext uri="{FF2B5EF4-FFF2-40B4-BE49-F238E27FC236}">
                <a16:creationId xmlns:a16="http://schemas.microsoft.com/office/drawing/2014/main" id="{A6440F3A-E8E2-49AD-B06B-C70D40E0D4BA}"/>
              </a:ext>
            </a:extLst>
          </p:cNvPr>
          <p:cNvPicPr>
            <a:picLocks noChangeAspect="1"/>
          </p:cNvPicPr>
          <p:nvPr/>
        </p:nvPicPr>
        <p:blipFill>
          <a:blip r:embed="rId5"/>
          <a:stretch>
            <a:fillRect/>
          </a:stretch>
        </p:blipFill>
        <p:spPr>
          <a:xfrm>
            <a:off x="12791114" y="3720064"/>
            <a:ext cx="10756766" cy="9565964"/>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30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998</Words>
  <Application>Microsoft Office PowerPoint</Application>
  <PresentationFormat>Custom</PresentationFormat>
  <Paragraphs>55</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Helvetica Neue</vt:lpstr>
      <vt:lpstr>Arial</vt:lpstr>
      <vt:lpstr>Karla</vt:lpstr>
      <vt:lpstr>Helvetica Neue Light</vt:lpstr>
      <vt:lpstr>Calibri Light</vt:lpstr>
      <vt:lpstr>Lora</vt:lpstr>
      <vt:lpstr>Calibri</vt:lpstr>
      <vt:lpstr>Montserrat</vt:lpstr>
      <vt:lpstr>Georgia</vt:lpstr>
      <vt:lpstr>White</vt:lpstr>
      <vt:lpstr>Motorists App Keeping track of maintenance.</vt:lpstr>
      <vt:lpstr>We need a better way to manage our vehicles</vt:lpstr>
      <vt:lpstr>Discovery:  Research &amp; Analysis</vt:lpstr>
      <vt:lpstr>Design: Concepts &amp; Sketching</vt:lpstr>
      <vt:lpstr>PowerPoint Presentation</vt:lpstr>
      <vt:lpstr>Develop: Prototyping</vt:lpstr>
      <vt:lpstr>Test: Validation, Usability, Feedback</vt:lpstr>
      <vt:lpstr>Design: Iteration</vt:lpstr>
      <vt:lpstr>Solution &amp; Impact Overview</vt:lpstr>
      <vt:lpstr>About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Checklist</dc:title>
  <dc:creator>Stella Enfield</dc:creator>
  <cp:lastModifiedBy>Stella Enfield</cp:lastModifiedBy>
  <cp:revision>46</cp:revision>
  <dcterms:modified xsi:type="dcterms:W3CDTF">2020-04-12T07:57:32Z</dcterms:modified>
</cp:coreProperties>
</file>